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0" r:id="rId3"/>
    <p:sldId id="259" r:id="rId4"/>
    <p:sldId id="261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7" r:id="rId17"/>
    <p:sldId id="276" r:id="rId18"/>
    <p:sldId id="272" r:id="rId19"/>
    <p:sldId id="278" r:id="rId20"/>
    <p:sldId id="275" r:id="rId21"/>
    <p:sldId id="279" r:id="rId22"/>
    <p:sldId id="274" r:id="rId23"/>
    <p:sldId id="273" r:id="rId24"/>
    <p:sldId id="280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33DA4-CD0B-D841-9029-66D43FA1F8C5}" type="datetimeFigureOut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CB63D-9448-1C48-87E8-8A5F4E57B3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698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6F19-B5DC-7643-AC97-7B343C0F33DB}" type="datetimeFigureOut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A3AB-C69C-A042-8D34-083FDA4CD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41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6159C-0899-0749-B32F-8AAE78633D81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AD965-3D7F-7847-83D0-6187371C844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5E9D0-D26C-5548-8727-2A3A85BA28FC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9FEE-664A-3742-BE77-202265BBEBE7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7B3C-D9F4-694F-A7D4-84A29A698426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30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0F2C-BD13-BC41-9B85-E1A460A4B70C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95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77F9-0F82-1343-B4AC-05659A9B24A9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39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9B29-DEEC-C449-A65A-E225A1B4DFC2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62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FD51-ECCA-DE43-ADE3-1308EA8509AC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14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0506-9BF3-0547-8AAE-4B81F24A0EF7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55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F4-AE75-7C42-A637-070176ED149D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2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226-BCF4-8B40-B120-E19AEF536C5D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3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7176-DBFC-5440-A4D3-2120CB36840F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07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12B7-4829-7545-94A2-DE9293A17341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83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CC50-AFAA-F647-AE8D-08BED380B718}" type="datetime1">
              <a:rPr kumimoji="1" lang="ja-JP" altLang="en-US" smtClean="0"/>
              <a:t>13/12/19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79CB-5799-BE49-AC23-14C39741F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2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7" Type="http://schemas.openxmlformats.org/officeDocument/2006/relationships/image" Target="../media/image5.wm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1270" y="2130425"/>
            <a:ext cx="8120574" cy="1470025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1. </a:t>
            </a:r>
            <a:r>
              <a:rPr kumimoji="1" lang="en-US" altLang="ja-JP" sz="3200" dirty="0" smtClean="0"/>
              <a:t>Status </a:t>
            </a:r>
            <a:r>
              <a:rPr kumimoji="1" lang="en-US" altLang="ja-JP" sz="3200" dirty="0" smtClean="0"/>
              <a:t>of </a:t>
            </a:r>
            <a:r>
              <a:rPr kumimoji="1" lang="en-US" altLang="ja-JP" sz="3200" dirty="0" err="1" smtClean="0"/>
              <a:t>RHICf</a:t>
            </a:r>
            <a:r>
              <a:rPr kumimoji="1" lang="en-US" altLang="ja-JP" sz="3200" dirty="0" smtClean="0"/>
              <a:t> proposal and </a:t>
            </a:r>
            <a:r>
              <a:rPr kumimoji="1" lang="en-US" altLang="ja-JP" sz="3200" dirty="0" smtClean="0"/>
              <a:t>plans</a:t>
            </a:r>
            <a:br>
              <a:rPr kumimoji="1" lang="en-US" altLang="ja-JP" sz="3200" dirty="0" smtClean="0"/>
            </a:br>
            <a:r>
              <a:rPr lang="en-US" altLang="ja-JP" sz="3200" dirty="0" smtClean="0"/>
              <a:t>2. T dependence correction (by </a:t>
            </a:r>
            <a:r>
              <a:rPr lang="en-US" altLang="ja-JP" sz="3200" dirty="0" err="1" smtClean="0"/>
              <a:t>Matsubayashi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20168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Takashi SAKO</a:t>
            </a:r>
          </a:p>
          <a:p>
            <a:r>
              <a:rPr lang="en-US" altLang="ja-JP" dirty="0" smtClean="0"/>
              <a:t>STEL/KMI, Nagoya University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LHCf A2 meeting in Catania</a:t>
            </a:r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20-Dec-2013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13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751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Answer from 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63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/>
              <a:t>Goto</a:t>
            </a:r>
            <a:r>
              <a:rPr kumimoji="1" lang="en-US" altLang="ja-JP" dirty="0" smtClean="0"/>
              <a:t> san presented only physics motivations and beam requests on 10-Dec</a:t>
            </a:r>
          </a:p>
          <a:p>
            <a:r>
              <a:rPr lang="en-US" altLang="ja-JP" dirty="0" smtClean="0"/>
              <a:t>PHENIX needs a few pages of possible scenarios for two cases of 2015-2016 operation in the EC meeting on 13-Feb</a:t>
            </a:r>
          </a:p>
          <a:p>
            <a:pPr lvl="1"/>
            <a:r>
              <a:rPr lang="en-US" altLang="ja-JP" dirty="0" smtClean="0"/>
              <a:t>CASE1: 500GeV p-p; needs interests inside the group</a:t>
            </a:r>
          </a:p>
          <a:p>
            <a:pPr lvl="1"/>
            <a:r>
              <a:rPr lang="en-US" altLang="ja-JP" dirty="0" smtClean="0"/>
              <a:t>CASE2: 200GeV p-p (p-A); relatively easier</a:t>
            </a:r>
          </a:p>
          <a:p>
            <a:pPr marL="514350" indent="-457200"/>
            <a:r>
              <a:rPr lang="en-US" altLang="ja-JP" dirty="0" smtClean="0"/>
              <a:t>According to the scenarios, they will discuss how they include it in their operation proposal submitted to 2014 PAC</a:t>
            </a:r>
          </a:p>
          <a:p>
            <a:pPr marL="514350" indent="-457200"/>
            <a:r>
              <a:rPr lang="en-US" altLang="ja-JP" dirty="0" smtClean="0"/>
              <a:t>Collaboration style can be discussed freely (no discussion on 10-Dec)</a:t>
            </a:r>
          </a:p>
          <a:p>
            <a:pPr marL="914400" lvl="1" indent="-457200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65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answers to give in Feb (TBD)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500GeV p-p is the first priority</a:t>
            </a:r>
          </a:p>
          <a:p>
            <a:r>
              <a:rPr lang="en-US" altLang="ja-JP" dirty="0" smtClean="0"/>
              <a:t>Limiting the discussion on the 2016 run, we will join even only with 200GeV p-p (p-A) because</a:t>
            </a:r>
          </a:p>
          <a:p>
            <a:pPr lvl="1"/>
            <a:r>
              <a:rPr kumimoji="1" lang="en-US" altLang="ja-JP" dirty="0" smtClean="0"/>
              <a:t>This is a pilot run for 2018-2019</a:t>
            </a:r>
          </a:p>
          <a:p>
            <a:pPr lvl="1"/>
            <a:r>
              <a:rPr lang="en-US" altLang="ja-JP" dirty="0" err="1" smtClean="0"/>
              <a:t>LHCf</a:t>
            </a:r>
            <a:r>
              <a:rPr lang="en-US" altLang="ja-JP" dirty="0" smtClean="0"/>
              <a:t> detector does not have ideal coverage</a:t>
            </a:r>
          </a:p>
          <a:p>
            <a:r>
              <a:rPr kumimoji="1" lang="en-US" altLang="ja-JP" dirty="0" smtClean="0"/>
              <a:t>Collaboration style</a:t>
            </a:r>
          </a:p>
          <a:p>
            <a:pPr lvl="1"/>
            <a:r>
              <a:rPr lang="en-US" altLang="ja-JP" dirty="0" smtClean="0"/>
              <a:t>Independent is ideal, but…</a:t>
            </a:r>
          </a:p>
          <a:p>
            <a:pPr lvl="1"/>
            <a:r>
              <a:rPr kumimoji="1" lang="en-US" altLang="ja-JP" dirty="0" smtClean="0"/>
              <a:t>Inside PHENIX is OK (Japanese OK, but Italian?)</a:t>
            </a:r>
          </a:p>
          <a:p>
            <a:pPr lvl="1"/>
            <a:r>
              <a:rPr lang="en-US" altLang="ja-JP" dirty="0" smtClean="0"/>
              <a:t>Paper with 400 authors… we do not like</a:t>
            </a:r>
          </a:p>
          <a:p>
            <a:pPr lvl="1"/>
            <a:r>
              <a:rPr kumimoji="1" lang="en-US" altLang="ja-JP" dirty="0" smtClean="0"/>
              <a:t>Shift for the main PHENIX physics… not easy</a:t>
            </a:r>
          </a:p>
          <a:p>
            <a:pPr lvl="1"/>
            <a:r>
              <a:rPr lang="en-US" altLang="ja-JP" dirty="0" smtClean="0"/>
              <a:t>Other items?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43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75979" y="74094"/>
            <a:ext cx="4593095" cy="84503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Why new detector?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-1874980" y="302755"/>
            <a:ext cx="7200000" cy="8726939"/>
            <a:chOff x="-989403" y="302755"/>
            <a:chExt cx="7200000" cy="8726939"/>
          </a:xfrm>
        </p:grpSpPr>
        <p:sp>
          <p:nvSpPr>
            <p:cNvPr id="14" name="円/楕円 13"/>
            <p:cNvSpPr/>
            <p:nvPr/>
          </p:nvSpPr>
          <p:spPr>
            <a:xfrm>
              <a:off x="-989403" y="1829694"/>
              <a:ext cx="7200000" cy="7200000"/>
            </a:xfrm>
            <a:prstGeom prst="ellipse">
              <a:avLst/>
            </a:prstGeom>
            <a:noFill/>
            <a:ln>
              <a:solidFill>
                <a:srgbClr val="3366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989397" y="5429694"/>
              <a:ext cx="3240000" cy="0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図形グループ 5"/>
            <p:cNvGrpSpPr/>
            <p:nvPr/>
          </p:nvGrpSpPr>
          <p:grpSpPr>
            <a:xfrm>
              <a:off x="989397" y="302755"/>
              <a:ext cx="3240000" cy="6396224"/>
              <a:chOff x="2676293" y="332601"/>
              <a:chExt cx="3240000" cy="6396224"/>
            </a:xfrm>
            <a:noFill/>
            <a:effectLst/>
          </p:grpSpPr>
          <p:sp>
            <p:nvSpPr>
              <p:cNvPr id="16" name="正方形/長方形 15"/>
              <p:cNvSpPr/>
              <p:nvPr/>
            </p:nvSpPr>
            <p:spPr>
              <a:xfrm>
                <a:off x="2676293" y="332601"/>
                <a:ext cx="3240000" cy="6395004"/>
              </a:xfrm>
              <a:prstGeom prst="rect">
                <a:avLst/>
              </a:prstGeom>
              <a:grpFill/>
              <a:ln w="38100" cmpd="sng">
                <a:solidFill>
                  <a:srgbClr val="4F81B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2677493" y="333821"/>
                <a:ext cx="1620000" cy="6395004"/>
              </a:xfrm>
              <a:prstGeom prst="rect">
                <a:avLst/>
              </a:prstGeom>
              <a:grpFill/>
              <a:ln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1859115" y="4979694"/>
              <a:ext cx="900000" cy="900000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825201" y="3751580"/>
              <a:ext cx="1152000" cy="1152000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220587" y="5851524"/>
              <a:ext cx="1008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 degree</a:t>
              </a:r>
              <a:endParaRPr kumimoji="1" lang="ja-JP" altLang="en-US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 flipV="1">
              <a:off x="2610597" y="5429694"/>
              <a:ext cx="445073" cy="6254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1527835" y="2022463"/>
              <a:ext cx="1082762" cy="34072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1712241" y="2373568"/>
              <a:ext cx="1508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RHIC aperture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   r = 10cm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84733" y="1377658"/>
              <a:ext cx="1964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Beam pipe shadow</a:t>
              </a:r>
              <a:endParaRPr kumimoji="1" lang="ja-JP" altLang="en-US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360529" y="776860"/>
            <a:ext cx="5800180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Less limitation by beam-pipe shadow than LHC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We lose chance to detect low energy pi0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We miss 0 degree during high eta scan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err="1" smtClean="0"/>
              <a:t>LHCf</a:t>
            </a:r>
            <a:r>
              <a:rPr kumimoji="1" lang="en-US" altLang="ja-JP" sz="2400" dirty="0" smtClean="0"/>
              <a:t> detector is optimized to </a:t>
            </a:r>
            <a:r>
              <a:rPr kumimoji="1" lang="en-US" altLang="ja-JP" sz="2400" dirty="0" err="1" smtClean="0"/>
              <a:t>TeV</a:t>
            </a:r>
            <a:r>
              <a:rPr kumimoji="1" lang="en-US" altLang="ja-JP" sz="2400" dirty="0" smtClean="0"/>
              <a:t> (sampling frequency)</a:t>
            </a:r>
            <a:endParaRPr kumimoji="1" lang="ja-JP" altLang="en-US" sz="2400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3677999" y="3067446"/>
            <a:ext cx="3874470" cy="84503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/>
              <a:t>Why new DAQ?</a:t>
            </a:r>
            <a:endParaRPr lang="ja-JP" altLang="en-US" sz="4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60529" y="3742759"/>
            <a:ext cx="5800180" cy="3046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Reducing cabling cost and time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Unifying to the PHENIX DAQ =&gt; reducing the efforts to prepare full DAQ and operation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PMT signal =&gt; PHENIX ADC, maybe simple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Silicon or </a:t>
            </a:r>
            <a:r>
              <a:rPr lang="en-US" altLang="ja-JP" sz="2400" dirty="0" err="1" smtClean="0"/>
              <a:t>SciFi</a:t>
            </a:r>
            <a:r>
              <a:rPr lang="en-US" altLang="ja-JP" sz="2400" dirty="0" smtClean="0"/>
              <a:t> =&gt; need some works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DAQ in the tunnel depend on the radiation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1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 to the position sensors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147" y="138294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Using current sensors</a:t>
            </a:r>
          </a:p>
          <a:p>
            <a:pPr lvl="1"/>
            <a:r>
              <a:rPr lang="en-US" altLang="ja-JP" dirty="0" smtClean="0"/>
              <a:t>Detector is well known</a:t>
            </a:r>
          </a:p>
          <a:p>
            <a:pPr lvl="1"/>
            <a:r>
              <a:rPr kumimoji="1" lang="en-US" altLang="ja-JP" dirty="0" smtClean="0"/>
              <a:t>Need R&amp;D to cooperate with the PHENIX DAQ</a:t>
            </a:r>
          </a:p>
          <a:p>
            <a:r>
              <a:rPr lang="en-US" altLang="ja-JP" dirty="0" smtClean="0"/>
              <a:t>Using a PHENIX silicon sensors</a:t>
            </a:r>
          </a:p>
          <a:p>
            <a:pPr lvl="1"/>
            <a:r>
              <a:rPr kumimoji="1" lang="en-US" altLang="ja-JP" dirty="0" smtClean="0"/>
              <a:t>Detector to be studied</a:t>
            </a:r>
          </a:p>
          <a:p>
            <a:pPr lvl="1"/>
            <a:r>
              <a:rPr lang="en-US" altLang="ja-JP" dirty="0" smtClean="0"/>
              <a:t>Maybe easy for DAQ</a:t>
            </a:r>
          </a:p>
          <a:p>
            <a:pPr lvl="1"/>
            <a:r>
              <a:rPr kumimoji="1" lang="en-US" altLang="ja-JP" dirty="0" smtClean="0"/>
              <a:t>A possible candidate; Silicon-pad used in the PHENIX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Piston Calorimeter Extension (MPC-EX)</a:t>
            </a:r>
          </a:p>
          <a:p>
            <a:pPr lvl="2"/>
            <a:r>
              <a:rPr kumimoji="1" lang="en-US" altLang="ja-JP" dirty="0" smtClean="0"/>
              <a:t>62mmx62mm</a:t>
            </a:r>
          </a:p>
          <a:p>
            <a:pPr lvl="2"/>
            <a:r>
              <a:rPr lang="en-US" altLang="ja-JP" dirty="0"/>
              <a:t>a</a:t>
            </a:r>
            <a:r>
              <a:rPr lang="en-US" altLang="ja-JP" dirty="0" smtClean="0"/>
              <a:t>rray of 1.8mmx15mm pads</a:t>
            </a:r>
          </a:p>
          <a:p>
            <a:pPr lvl="2"/>
            <a:r>
              <a:rPr kumimoji="1" lang="en-US" altLang="ja-JP" dirty="0" smtClean="0"/>
              <a:t>1.8mm interval OK?</a:t>
            </a:r>
          </a:p>
          <a:p>
            <a:pPr lvl="2"/>
            <a:r>
              <a:rPr lang="en-US" altLang="ja-JP" dirty="0"/>
              <a:t>arXiv:1301.1096v1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5656655" y="3125587"/>
            <a:ext cx="4174377" cy="5118668"/>
            <a:chOff x="3527577" y="191943"/>
            <a:chExt cx="7200000" cy="8837751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06377" y="5429694"/>
              <a:ext cx="3240000" cy="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正方形/長方形 5"/>
            <p:cNvSpPr/>
            <p:nvPr/>
          </p:nvSpPr>
          <p:spPr>
            <a:xfrm>
              <a:off x="5551313" y="2022463"/>
              <a:ext cx="1799315" cy="17839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723131" y="3911026"/>
              <a:ext cx="1799315" cy="17839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図形グループ 7"/>
            <p:cNvGrpSpPr/>
            <p:nvPr/>
          </p:nvGrpSpPr>
          <p:grpSpPr>
            <a:xfrm>
              <a:off x="5494132" y="191943"/>
              <a:ext cx="3240000" cy="6396224"/>
              <a:chOff x="2676293" y="332601"/>
              <a:chExt cx="3240000" cy="6396224"/>
            </a:xfrm>
            <a:noFill/>
            <a:effectLst/>
          </p:grpSpPr>
          <p:sp>
            <p:nvSpPr>
              <p:cNvPr id="13" name="正方形/長方形 12"/>
              <p:cNvSpPr/>
              <p:nvPr/>
            </p:nvSpPr>
            <p:spPr>
              <a:xfrm>
                <a:off x="2676293" y="332601"/>
                <a:ext cx="3240000" cy="6395004"/>
              </a:xfrm>
              <a:prstGeom prst="rect">
                <a:avLst/>
              </a:prstGeom>
              <a:grpFill/>
              <a:ln w="38100" cmpd="sng">
                <a:solidFill>
                  <a:srgbClr val="4F81B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2677493" y="333821"/>
                <a:ext cx="1620000" cy="6395004"/>
              </a:xfrm>
              <a:prstGeom prst="rect">
                <a:avLst/>
              </a:prstGeom>
              <a:grpFill/>
              <a:ln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813850" y="4213388"/>
              <a:ext cx="1417053" cy="1440000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581211" y="2113175"/>
              <a:ext cx="1619998" cy="1620000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527577" y="1829694"/>
              <a:ext cx="7200000" cy="7200000"/>
            </a:xfrm>
            <a:prstGeom prst="ellipse">
              <a:avLst/>
            </a:prstGeom>
            <a:noFill/>
            <a:ln>
              <a:solidFill>
                <a:srgbClr val="3366FF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033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Action Items before February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err="1" smtClean="0"/>
              <a:t>Sako</a:t>
            </a:r>
            <a:r>
              <a:rPr kumimoji="1" lang="en-US" altLang="ja-JP" dirty="0" smtClean="0"/>
              <a:t> will prepare and circulate scenarios in January</a:t>
            </a:r>
          </a:p>
          <a:p>
            <a:r>
              <a:rPr lang="en-US" altLang="ja-JP" dirty="0" smtClean="0"/>
              <a:t>Agreement about the requests for the collaboration style</a:t>
            </a:r>
          </a:p>
          <a:p>
            <a:r>
              <a:rPr lang="en-US" altLang="ja-JP" dirty="0"/>
              <a:t>S</a:t>
            </a:r>
            <a:r>
              <a:rPr kumimoji="1" lang="en-US" altLang="ja-JP" dirty="0" smtClean="0"/>
              <a:t>ome studies to evaluate Feynman scaling study.  At least pi0 spectra at RHIC and LHC with realistic statistical errors using different models</a:t>
            </a:r>
          </a:p>
          <a:p>
            <a:r>
              <a:rPr lang="en-US" altLang="ja-JP" dirty="0" err="1" smtClean="0"/>
              <a:t>Sako</a:t>
            </a:r>
            <a:r>
              <a:rPr lang="en-US" altLang="ja-JP" dirty="0" smtClean="0"/>
              <a:t> will visit BNL in February (someone from Italy?)</a:t>
            </a:r>
            <a:endParaRPr kumimoji="1" lang="en-US" altLang="ja-JP" dirty="0" smtClean="0"/>
          </a:p>
          <a:p>
            <a:r>
              <a:rPr lang="en-US" altLang="ja-JP" dirty="0" smtClean="0"/>
              <a:t>After February; DAQ especially silicon part (realistic than </a:t>
            </a:r>
            <a:r>
              <a:rPr lang="en-US" altLang="ja-JP" dirty="0" err="1" smtClean="0"/>
              <a:t>SciFi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9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5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 dependence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60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Method: 2-step correction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4404"/>
            <a:ext cx="7696200" cy="1143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49800"/>
            <a:ext cx="5043954" cy="3037707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7589158" y="2471389"/>
            <a:ext cx="381035" cy="41778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003822" y="2139152"/>
            <a:ext cx="896995" cy="6414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flipH="1">
            <a:off x="4699122" y="2139152"/>
            <a:ext cx="802032" cy="6414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902382" y="2103809"/>
            <a:ext cx="625758" cy="6414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882612" y="2105728"/>
            <a:ext cx="625758" cy="6414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764605" y="2239500"/>
            <a:ext cx="289344" cy="41778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5931695" y="2728501"/>
            <a:ext cx="155672" cy="981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831441" y="3771159"/>
            <a:ext cx="258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Fixed to the catalog value</a:t>
            </a:r>
          </a:p>
          <a:p>
            <a:r>
              <a:rPr lang="en-US" altLang="ja-JP" dirty="0" smtClean="0"/>
              <a:t>(-0.3%/K)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700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Δ</a:t>
            </a:r>
            <a:r>
              <a:rPr kumimoji="1" lang="en-US" altLang="ja-JP" dirty="0" smtClean="0"/>
              <a:t>T measurement for most PMTs</a:t>
            </a:r>
            <a:br>
              <a:rPr kumimoji="1" lang="en-US" altLang="ja-JP" dirty="0" smtClean="0"/>
            </a:br>
            <a:r>
              <a:rPr lang="en-US" altLang="ja-JP" sz="2700" dirty="0" smtClean="0"/>
              <a:t>(HIMAC: To use multi-</a:t>
            </a:r>
            <a:r>
              <a:rPr lang="en-US" altLang="ja-JP" sz="2700" dirty="0" err="1" smtClean="0"/>
              <a:t>ch</a:t>
            </a:r>
            <a:r>
              <a:rPr lang="en-US" altLang="ja-JP" sz="2700" dirty="0" smtClean="0"/>
              <a:t> HV supply.  Not a beam test.)</a:t>
            </a:r>
            <a:endParaRPr kumimoji="1" lang="ja-JP" altLang="en-US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162396"/>
            <a:ext cx="8851900" cy="4800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8614" y="5970741"/>
            <a:ext cx="7686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400" dirty="0" smtClean="0"/>
              <a:t>PMT </a:t>
            </a:r>
            <a:r>
              <a:rPr lang="en-US" altLang="ja-JP" sz="2400" dirty="0" smtClean="0"/>
              <a:t>holders modified for </a:t>
            </a:r>
            <a:r>
              <a:rPr kumimoji="1" lang="en-US" altLang="ja-JP" sz="2400" dirty="0" smtClean="0"/>
              <a:t>T sensors attached to all PMTs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ja-JP" sz="2400" dirty="0" smtClean="0"/>
              <a:t>&lt;</a:t>
            </a:r>
            <a:r>
              <a:rPr kumimoji="1" lang="en-US" altLang="ja-JP" sz="2400" dirty="0" err="1" smtClean="0"/>
              <a:t>τ</a:t>
            </a:r>
            <a:r>
              <a:rPr kumimoji="1" lang="en-US" altLang="ja-JP" sz="2400" dirty="0" smtClean="0"/>
              <a:t>&gt; = 57min; no PMT dependence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120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Δ</a:t>
            </a:r>
            <a:r>
              <a:rPr kumimoji="1" lang="en-US" altLang="ja-JP" dirty="0" smtClean="0"/>
              <a:t>T 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33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0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765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Short time scale correction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64" y="2542763"/>
            <a:ext cx="6464300" cy="3911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6468"/>
            <a:ext cx="7696200" cy="114300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5747896" y="1654442"/>
            <a:ext cx="2405504" cy="67489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32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7946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RHICf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80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Environment Temperature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8" y="1417638"/>
            <a:ext cx="5555344" cy="30843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73" y="4712655"/>
            <a:ext cx="7268415" cy="18624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77862" y="1882981"/>
            <a:ext cx="3294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T </a:t>
            </a:r>
            <a:r>
              <a:rPr kumimoji="1" lang="en-US" altLang="ja-JP" sz="2400" b="1" baseline="-25000" dirty="0" smtClean="0"/>
              <a:t>LHC, </a:t>
            </a:r>
            <a:r>
              <a:rPr kumimoji="1" lang="en-US" altLang="ja-JP" sz="2400" b="1" baseline="-25000" dirty="0" err="1" smtClean="0"/>
              <a:t>env</a:t>
            </a:r>
            <a:endParaRPr kumimoji="1" lang="en-US" altLang="ja-JP" sz="2400" b="1" baseline="-250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T</a:t>
            </a:r>
            <a:r>
              <a:rPr kumimoji="1" lang="en-US" altLang="ja-JP" baseline="-25000" dirty="0" smtClean="0"/>
              <a:t>amp</a:t>
            </a:r>
            <a:r>
              <a:rPr kumimoji="1" lang="en-US" altLang="ja-JP" dirty="0" smtClean="0"/>
              <a:t> on the TAN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Power of amp was always ON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Shifted to 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calorimeter</a:t>
            </a:r>
            <a:r>
              <a:rPr lang="en-US" altLang="ja-JP" dirty="0" smtClean="0"/>
              <a:t> when everything switched off</a:t>
            </a:r>
          </a:p>
          <a:p>
            <a:pPr marL="285750" indent="-285750">
              <a:buFont typeface="Arial"/>
              <a:buChar char="•"/>
            </a:pPr>
            <a:endParaRPr kumimoji="1" lang="en-US" altLang="ja-JP" dirty="0"/>
          </a:p>
          <a:p>
            <a:r>
              <a:rPr lang="en-US" altLang="ja-JP" sz="2400" b="1" dirty="0" smtClean="0"/>
              <a:t>T </a:t>
            </a:r>
            <a:r>
              <a:rPr lang="en-US" altLang="ja-JP" sz="2400" b="1" baseline="-25000" dirty="0" err="1" smtClean="0"/>
              <a:t>SPS,env</a:t>
            </a:r>
            <a:endParaRPr lang="en-US" altLang="ja-JP" sz="2400" b="1" baseline="-25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T at the </a:t>
            </a:r>
            <a:r>
              <a:rPr kumimoji="1" lang="en-US" altLang="ja-JP" dirty="0" err="1" smtClean="0"/>
              <a:t>electonics</a:t>
            </a:r>
            <a:r>
              <a:rPr kumimoji="1" lang="en-US" altLang="ja-JP" dirty="0" smtClean="0"/>
              <a:t> rack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82173" y="3592982"/>
            <a:ext cx="302620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50889" y="3592139"/>
            <a:ext cx="279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Analysis period in this study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20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plot (</a:t>
            </a:r>
            <a:r>
              <a:rPr lang="en-US" altLang="ja-JP" dirty="0" err="1" smtClean="0"/>
              <a:t>w.r.t</a:t>
            </a:r>
            <a:r>
              <a:rPr lang="en-US" altLang="ja-JP" dirty="0" smtClean="0"/>
              <a:t>. #RUN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 descr="1013_11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4864" y="-837953"/>
            <a:ext cx="3351518" cy="94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84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plot (</a:t>
            </a:r>
            <a:r>
              <a:rPr lang="en-US" altLang="ja-JP" dirty="0" err="1" smtClean="0"/>
              <a:t>w.r.t</a:t>
            </a:r>
            <a:r>
              <a:rPr lang="en-US" altLang="ja-JP" dirty="0" smtClean="0"/>
              <a:t>. Date)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 descr="LHC20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" y="1701799"/>
            <a:ext cx="9131610" cy="43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1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80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What is Residual?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 descr="LHC_20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46419"/>
            <a:ext cx="72009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Homeworks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169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What is the effects of Hybrid, </a:t>
            </a:r>
            <a:r>
              <a:rPr kumimoji="1" lang="en-US" altLang="ja-JP" dirty="0" err="1" smtClean="0"/>
              <a:t>SciFi</a:t>
            </a:r>
            <a:r>
              <a:rPr kumimoji="1" lang="en-US" altLang="ja-JP" dirty="0" smtClean="0"/>
              <a:t> FEC?</a:t>
            </a:r>
          </a:p>
          <a:p>
            <a:r>
              <a:rPr lang="en-US" altLang="ja-JP" dirty="0" smtClean="0"/>
              <a:t>T coefficients for all PMTs (now catalog value -0.3%/K)</a:t>
            </a:r>
          </a:p>
          <a:p>
            <a:r>
              <a:rPr lang="en-US" altLang="ja-JP" dirty="0" smtClean="0"/>
              <a:t>Same measurements (ΔT) and analysis for Arm1</a:t>
            </a:r>
          </a:p>
          <a:p>
            <a:r>
              <a:rPr kumimoji="1" lang="en-US" altLang="ja-JP" dirty="0" smtClean="0"/>
              <a:t>What is the difference between Arm1 and Arm2?</a:t>
            </a:r>
          </a:p>
          <a:p>
            <a:r>
              <a:rPr lang="en-US" altLang="ja-JP" dirty="0" smtClean="0"/>
              <a:t>Radiation damage</a:t>
            </a:r>
          </a:p>
          <a:p>
            <a:r>
              <a:rPr kumimoji="1" lang="en-US" altLang="ja-JP" dirty="0" smtClean="0"/>
              <a:t>After radiation damage 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Some works in Firenze needed when we construct the detectors.   Do you have a chiller?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70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 Physics Motivations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Feynman scaling</a:t>
            </a:r>
          </a:p>
          <a:p>
            <a:pPr marL="914400" lvl="1" indent="-514350"/>
            <a:r>
              <a:rPr lang="en-US" altLang="ja-JP" dirty="0" smtClean="0"/>
              <a:t>RHIC 500GeV </a:t>
            </a:r>
            <a:r>
              <a:rPr lang="en-US" altLang="ja-JP" dirty="0" err="1" smtClean="0"/>
              <a:t>pp</a:t>
            </a:r>
            <a:r>
              <a:rPr lang="en-US" altLang="ja-JP" dirty="0" smtClean="0"/>
              <a:t> gives a similar </a:t>
            </a:r>
            <a:r>
              <a:rPr lang="en-US" altLang="ja-JP" dirty="0" err="1" smtClean="0"/>
              <a:t>x</a:t>
            </a:r>
            <a:r>
              <a:rPr lang="en-US" altLang="ja-JP" baseline="-25000" dirty="0" err="1" smtClean="0"/>
              <a:t>F</a:t>
            </a:r>
            <a:r>
              <a:rPr lang="en-US" altLang="ja-JP" dirty="0" err="1" smtClean="0"/>
              <a:t>-p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coverage to LHC 7TeV run than LHC 900GeV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Nuclear effect in the light ion collision</a:t>
            </a:r>
          </a:p>
          <a:p>
            <a:pPr marL="914400" lvl="1" indent="-514350"/>
            <a:r>
              <a:rPr lang="en-US" altLang="ja-JP" dirty="0" smtClean="0"/>
              <a:t>Realization of world-first light ion collision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Spin asymmetry in the forward neutron</a:t>
            </a:r>
          </a:p>
          <a:p>
            <a:pPr marL="914400" lvl="1" indent="-514350"/>
            <a:r>
              <a:rPr lang="en-US" altLang="ja-JP" dirty="0" smtClean="0"/>
              <a:t>Innovated at RHIC</a:t>
            </a:r>
          </a:p>
          <a:p>
            <a:pPr marL="914400" lvl="1" indent="-514350"/>
            <a:r>
              <a:rPr kumimoji="1" lang="en-US" altLang="ja-JP" dirty="0" err="1" smtClean="0"/>
              <a:t>LHCf</a:t>
            </a:r>
            <a:r>
              <a:rPr kumimoji="1" lang="en-US" altLang="ja-JP" dirty="0" smtClean="0"/>
              <a:t> type detector with a better position resolution than ZDC </a:t>
            </a:r>
            <a:r>
              <a:rPr lang="en-US" altLang="ja-JP" dirty="0" smtClean="0"/>
              <a:t>gives better measurements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61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2AB2-9430-4644-A494-FBBC6B1FD3E1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797699" name="Picture 3" descr="PhotonParents_pp7TeV_DPMJET3_130509_EPt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1" y="3661835"/>
            <a:ext cx="3050858" cy="29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702" name="Text Box 6"/>
          <p:cNvSpPr txBox="1">
            <a:spLocks noChangeArrowheads="1"/>
          </p:cNvSpPr>
          <p:nvPr/>
        </p:nvSpPr>
        <p:spPr bwMode="auto">
          <a:xfrm>
            <a:off x="7439267" y="3911995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 dirty="0" err="1"/>
              <a:t>LHCf</a:t>
            </a:r>
            <a:r>
              <a:rPr lang="en-US" altLang="ja-JP" sz="1800" b="1" dirty="0"/>
              <a:t> 7TeV</a:t>
            </a:r>
          </a:p>
        </p:txBody>
      </p:sp>
      <p:grpSp>
        <p:nvGrpSpPr>
          <p:cNvPr id="3" name="図形グループ 2"/>
          <p:cNvGrpSpPr/>
          <p:nvPr/>
        </p:nvGrpSpPr>
        <p:grpSpPr>
          <a:xfrm>
            <a:off x="3174176" y="3661835"/>
            <a:ext cx="2790937" cy="2885982"/>
            <a:chOff x="550863" y="3622675"/>
            <a:chExt cx="3194050" cy="3235325"/>
          </a:xfrm>
        </p:grpSpPr>
        <p:pic>
          <p:nvPicPr>
            <p:cNvPr id="797700" name="Picture 4" descr="DPMJET3_pp900GeV_phot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3622675"/>
              <a:ext cx="3194050" cy="323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7703" name="Text Box 7"/>
            <p:cNvSpPr txBox="1">
              <a:spLocks noChangeArrowheads="1"/>
            </p:cNvSpPr>
            <p:nvPr/>
          </p:nvSpPr>
          <p:spPr bwMode="auto">
            <a:xfrm>
              <a:off x="1741488" y="4092575"/>
              <a:ext cx="163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/>
                <a:t>LHCf 900GeV</a:t>
              </a:r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0" y="3661835"/>
            <a:ext cx="3125787" cy="3073400"/>
            <a:chOff x="4964113" y="2509838"/>
            <a:chExt cx="3714750" cy="3462337"/>
          </a:xfrm>
        </p:grpSpPr>
        <p:pic>
          <p:nvPicPr>
            <p:cNvPr id="797701" name="Picture 5" descr="DPMJET3_pp500GeV_phot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25" y="2509838"/>
              <a:ext cx="3195638" cy="325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7704" name="Text Box 8"/>
            <p:cNvSpPr txBox="1">
              <a:spLocks noChangeArrowheads="1"/>
            </p:cNvSpPr>
            <p:nvPr/>
          </p:nvSpPr>
          <p:spPr bwMode="auto">
            <a:xfrm>
              <a:off x="6197600" y="2874963"/>
              <a:ext cx="1892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1"/>
                <a:t>RHICf 500GeV</a:t>
              </a:r>
            </a:p>
          </p:txBody>
        </p:sp>
        <p:sp>
          <p:nvSpPr>
            <p:cNvPr id="797707" name="Text Box 11"/>
            <p:cNvSpPr txBox="1">
              <a:spLocks noChangeArrowheads="1"/>
            </p:cNvSpPr>
            <p:nvPr/>
          </p:nvSpPr>
          <p:spPr bwMode="auto">
            <a:xfrm>
              <a:off x="6343650" y="5605463"/>
              <a:ext cx="49847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>
                  <a:latin typeface="Arial Narrow" charset="0"/>
                </a:rPr>
                <a:t>100</a:t>
              </a:r>
            </a:p>
          </p:txBody>
        </p:sp>
        <p:sp>
          <p:nvSpPr>
            <p:cNvPr id="797708" name="Text Box 12"/>
            <p:cNvSpPr txBox="1">
              <a:spLocks noChangeArrowheads="1"/>
            </p:cNvSpPr>
            <p:nvPr/>
          </p:nvSpPr>
          <p:spPr bwMode="auto">
            <a:xfrm>
              <a:off x="7278688" y="5597525"/>
              <a:ext cx="49847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>
                  <a:latin typeface="Arial Narrow" charset="0"/>
                </a:rPr>
                <a:t>200</a:t>
              </a:r>
            </a:p>
          </p:txBody>
        </p:sp>
        <p:sp>
          <p:nvSpPr>
            <p:cNvPr id="797709" name="Text Box 13"/>
            <p:cNvSpPr txBox="1">
              <a:spLocks noChangeArrowheads="1"/>
            </p:cNvSpPr>
            <p:nvPr/>
          </p:nvSpPr>
          <p:spPr bwMode="auto">
            <a:xfrm>
              <a:off x="7816850" y="5588000"/>
              <a:ext cx="862013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>
                  <a:latin typeface="Arial Narrow" charset="0"/>
                </a:rPr>
                <a:t>E (GeV)</a:t>
              </a:r>
            </a:p>
          </p:txBody>
        </p:sp>
        <p:sp>
          <p:nvSpPr>
            <p:cNvPr id="797710" name="Text Box 14"/>
            <p:cNvSpPr txBox="1">
              <a:spLocks noChangeArrowheads="1"/>
            </p:cNvSpPr>
            <p:nvPr/>
          </p:nvSpPr>
          <p:spPr bwMode="auto">
            <a:xfrm>
              <a:off x="5365750" y="5583238"/>
              <a:ext cx="2889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>
                  <a:latin typeface="Arial Narrow" charset="0"/>
                </a:rPr>
                <a:t>0</a:t>
              </a:r>
            </a:p>
          </p:txBody>
        </p:sp>
        <p:sp>
          <p:nvSpPr>
            <p:cNvPr id="797711" name="Text Box 15"/>
            <p:cNvSpPr txBox="1">
              <a:spLocks noChangeArrowheads="1"/>
            </p:cNvSpPr>
            <p:nvPr/>
          </p:nvSpPr>
          <p:spPr bwMode="auto">
            <a:xfrm rot="-5400000">
              <a:off x="4586287" y="3082926"/>
              <a:ext cx="1122363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>
                  <a:latin typeface="Arial Narrow" charset="0"/>
                </a:rPr>
                <a:t>pT (GeV/c)</a:t>
              </a:r>
            </a:p>
          </p:txBody>
        </p:sp>
        <p:sp>
          <p:nvSpPr>
            <p:cNvPr id="797712" name="Text Box 16"/>
            <p:cNvSpPr txBox="1">
              <a:spLocks noChangeArrowheads="1"/>
            </p:cNvSpPr>
            <p:nvPr/>
          </p:nvSpPr>
          <p:spPr bwMode="auto">
            <a:xfrm flipH="1">
              <a:off x="5033963" y="4598988"/>
              <a:ext cx="3794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800" b="1">
                  <a:latin typeface="Arial Narrow" charset="0"/>
                </a:rPr>
                <a:t>1</a:t>
              </a:r>
            </a:p>
          </p:txBody>
        </p:sp>
        <p:sp>
          <p:nvSpPr>
            <p:cNvPr id="797713" name="Text Box 17"/>
            <p:cNvSpPr txBox="1">
              <a:spLocks noChangeArrowheads="1"/>
            </p:cNvSpPr>
            <p:nvPr/>
          </p:nvSpPr>
          <p:spPr bwMode="auto">
            <a:xfrm flipH="1">
              <a:off x="5026025" y="3979863"/>
              <a:ext cx="379413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800" b="1">
                  <a:latin typeface="Arial Narrow" charset="0"/>
                </a:rPr>
                <a:t>2</a:t>
              </a:r>
            </a:p>
          </p:txBody>
        </p:sp>
      </p:grpSp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2" y="0"/>
            <a:ext cx="4220481" cy="15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3" descr="RHICf_install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41" y="1558789"/>
            <a:ext cx="3091166" cy="232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3" y="686681"/>
            <a:ext cx="3121025" cy="275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5"/>
          <p:cNvSpPr>
            <a:spLocks/>
          </p:cNvSpPr>
          <p:nvPr/>
        </p:nvSpPr>
        <p:spPr bwMode="auto">
          <a:xfrm>
            <a:off x="2548081" y="1105573"/>
            <a:ext cx="12715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ja-JP" sz="2000" dirty="0">
                <a:solidFill>
                  <a:srgbClr val="D90B00"/>
                </a:solidFill>
                <a:latin typeface="Lucida Grande" charset="0"/>
                <a:sym typeface="Lucida Grande" charset="0"/>
              </a:rPr>
              <a:t>Preliminary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981219" y="0"/>
            <a:ext cx="283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 dirty="0"/>
              <a:t>LHC single gamma data </a:t>
            </a:r>
          </a:p>
          <a:p>
            <a:r>
              <a:rPr lang="en-US" altLang="ja-JP" sz="1800" b="1" dirty="0"/>
              <a:t>(900GeV </a:t>
            </a:r>
            <a:r>
              <a:rPr lang="en-US" altLang="ja-JP" sz="1800" b="1" dirty="0" err="1"/>
              <a:t>pp</a:t>
            </a:r>
            <a:r>
              <a:rPr lang="en-US" altLang="ja-JP" sz="1800" b="1" dirty="0"/>
              <a:t> / 7TeV </a:t>
            </a:r>
            <a:r>
              <a:rPr lang="en-US" altLang="ja-JP" sz="1800" b="1" dirty="0" err="1"/>
              <a:t>pp</a:t>
            </a:r>
            <a:r>
              <a:rPr lang="en-US" altLang="ja-JP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625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5CD-A5A7-264B-A0D9-BEC8A612BCC2}" type="slidenum">
              <a:rPr lang="en-US" altLang="ja-JP"/>
              <a:pPr/>
              <a:t>5</a:t>
            </a:fld>
            <a:endParaRPr lang="en-US" altLang="ja-JP"/>
          </a:p>
        </p:txBody>
      </p:sp>
      <p:pic>
        <p:nvPicPr>
          <p:cNvPr id="795651" name="Picture 3" descr="Pi0Spectrum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06450"/>
            <a:ext cx="4318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5652" name="Picture 4" descr="NeutronSpectrum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876300"/>
            <a:ext cx="4318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5653" name="Picture 5" descr="Pi0Ratio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762375"/>
            <a:ext cx="4318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5654" name="Picture 6" descr="NeutronRatio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762375"/>
            <a:ext cx="4318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3332163" y="3486150"/>
            <a:ext cx="5318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100</a:t>
            </a:r>
          </a:p>
        </p:txBody>
      </p:sp>
      <p:sp>
        <p:nvSpPr>
          <p:cNvPr id="795656" name="Text Box 8"/>
          <p:cNvSpPr txBox="1">
            <a:spLocks noChangeArrowheads="1"/>
          </p:cNvSpPr>
          <p:nvPr/>
        </p:nvSpPr>
        <p:spPr bwMode="auto">
          <a:xfrm>
            <a:off x="4043363" y="32035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795657" name="Text Box 9"/>
          <p:cNvSpPr txBox="1">
            <a:spLocks noChangeArrowheads="1"/>
          </p:cNvSpPr>
          <p:nvPr/>
        </p:nvSpPr>
        <p:spPr bwMode="auto">
          <a:xfrm>
            <a:off x="3859213" y="3478213"/>
            <a:ext cx="8810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E(GeV)</a:t>
            </a:r>
          </a:p>
        </p:txBody>
      </p: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7735888" y="3579813"/>
            <a:ext cx="5318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100</a:t>
            </a:r>
          </a:p>
        </p:txBody>
      </p:sp>
      <p:sp>
        <p:nvSpPr>
          <p:cNvPr id="795659" name="Text Box 11"/>
          <p:cNvSpPr txBox="1">
            <a:spLocks noChangeArrowheads="1"/>
          </p:cNvSpPr>
          <p:nvPr/>
        </p:nvSpPr>
        <p:spPr bwMode="auto">
          <a:xfrm>
            <a:off x="8262938" y="3571875"/>
            <a:ext cx="8810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E(GeV)</a:t>
            </a:r>
          </a:p>
        </p:txBody>
      </p:sp>
      <p:sp>
        <p:nvSpPr>
          <p:cNvPr id="795660" name="Text Box 12"/>
          <p:cNvSpPr txBox="1">
            <a:spLocks noChangeArrowheads="1"/>
          </p:cNvSpPr>
          <p:nvPr/>
        </p:nvSpPr>
        <p:spPr bwMode="auto">
          <a:xfrm>
            <a:off x="7735888" y="6496050"/>
            <a:ext cx="5318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100</a:t>
            </a:r>
          </a:p>
        </p:txBody>
      </p:sp>
      <p:sp>
        <p:nvSpPr>
          <p:cNvPr id="795661" name="Text Box 13"/>
          <p:cNvSpPr txBox="1">
            <a:spLocks noChangeArrowheads="1"/>
          </p:cNvSpPr>
          <p:nvPr/>
        </p:nvSpPr>
        <p:spPr bwMode="auto">
          <a:xfrm>
            <a:off x="8262938" y="6488113"/>
            <a:ext cx="8810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E(GeV)</a:t>
            </a:r>
          </a:p>
        </p:txBody>
      </p:sp>
      <p:sp>
        <p:nvSpPr>
          <p:cNvPr id="795662" name="Text Box 14"/>
          <p:cNvSpPr txBox="1">
            <a:spLocks noChangeArrowheads="1"/>
          </p:cNvSpPr>
          <p:nvPr/>
        </p:nvSpPr>
        <p:spPr bwMode="auto">
          <a:xfrm>
            <a:off x="3643313" y="6496050"/>
            <a:ext cx="5318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100</a:t>
            </a:r>
          </a:p>
        </p:txBody>
      </p:sp>
      <p:sp>
        <p:nvSpPr>
          <p:cNvPr id="795663" name="Text Box 15"/>
          <p:cNvSpPr txBox="1">
            <a:spLocks noChangeArrowheads="1"/>
          </p:cNvSpPr>
          <p:nvPr/>
        </p:nvSpPr>
        <p:spPr bwMode="auto">
          <a:xfrm>
            <a:off x="4170363" y="6488113"/>
            <a:ext cx="8810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E(GeV)</a:t>
            </a:r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85725"/>
            <a:ext cx="8229600" cy="750888"/>
          </a:xfrm>
        </p:spPr>
        <p:txBody>
          <a:bodyPr>
            <a:normAutofit fontScale="90000"/>
          </a:bodyPr>
          <a:lstStyle/>
          <a:p>
            <a:r>
              <a:rPr lang="en-US" altLang="ja-JP" sz="2800"/>
              <a:t>Nuclear modification factor </a:t>
            </a:r>
            <a:br>
              <a:rPr lang="en-US" altLang="ja-JP" sz="2800"/>
            </a:br>
            <a:r>
              <a:rPr lang="en-US" altLang="ja-JP" sz="2800"/>
              <a:t>E</a:t>
            </a:r>
            <a:r>
              <a:rPr lang="en-US" altLang="ja-JP" sz="2800">
                <a:latin typeface="Symbol" charset="0"/>
              </a:rPr>
              <a:t>p</a:t>
            </a:r>
            <a:r>
              <a:rPr lang="en-US" altLang="ja-JP" sz="2800" baseline="30000"/>
              <a:t>0</a:t>
            </a:r>
            <a:r>
              <a:rPr lang="en-US" altLang="ja-JP" sz="2800"/>
              <a:t> and En (200 GeV p-p / p-N)</a:t>
            </a:r>
          </a:p>
        </p:txBody>
      </p:sp>
      <p:sp>
        <p:nvSpPr>
          <p:cNvPr id="795664" name="Text Box 16"/>
          <p:cNvSpPr txBox="1">
            <a:spLocks noChangeArrowheads="1"/>
          </p:cNvSpPr>
          <p:nvPr/>
        </p:nvSpPr>
        <p:spPr bwMode="auto">
          <a:xfrm>
            <a:off x="317500" y="4681538"/>
            <a:ext cx="3000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1</a:t>
            </a:r>
          </a:p>
        </p:txBody>
      </p:sp>
      <p:sp>
        <p:nvSpPr>
          <p:cNvPr id="795665" name="Text Box 17"/>
          <p:cNvSpPr txBox="1">
            <a:spLocks noChangeArrowheads="1"/>
          </p:cNvSpPr>
          <p:nvPr/>
        </p:nvSpPr>
        <p:spPr bwMode="auto">
          <a:xfrm>
            <a:off x="4691063" y="4702175"/>
            <a:ext cx="3000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1</a:t>
            </a:r>
          </a:p>
        </p:txBody>
      </p:sp>
      <p:sp>
        <p:nvSpPr>
          <p:cNvPr id="795666" name="Text Box 18"/>
          <p:cNvSpPr txBox="1">
            <a:spLocks noChangeArrowheads="1"/>
          </p:cNvSpPr>
          <p:nvPr/>
        </p:nvSpPr>
        <p:spPr bwMode="auto">
          <a:xfrm>
            <a:off x="307975" y="6181725"/>
            <a:ext cx="3000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0</a:t>
            </a:r>
          </a:p>
        </p:txBody>
      </p:sp>
      <p:sp>
        <p:nvSpPr>
          <p:cNvPr id="795667" name="Text Box 19"/>
          <p:cNvSpPr txBox="1">
            <a:spLocks noChangeArrowheads="1"/>
          </p:cNvSpPr>
          <p:nvPr/>
        </p:nvSpPr>
        <p:spPr bwMode="auto">
          <a:xfrm>
            <a:off x="4668838" y="6157913"/>
            <a:ext cx="3000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Arial Narrow" charset="0"/>
              </a:rPr>
              <a:t>0</a:t>
            </a:r>
          </a:p>
        </p:txBody>
      </p:sp>
      <p:sp>
        <p:nvSpPr>
          <p:cNvPr id="795668" name="Text Box 20"/>
          <p:cNvSpPr txBox="1">
            <a:spLocks noChangeArrowheads="1"/>
          </p:cNvSpPr>
          <p:nvPr/>
        </p:nvSpPr>
        <p:spPr bwMode="auto">
          <a:xfrm>
            <a:off x="6410325" y="4084638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 Narrow" charset="0"/>
              </a:rPr>
              <a:t> (p-N/p-p)</a:t>
            </a:r>
          </a:p>
        </p:txBody>
      </p:sp>
      <p:sp>
        <p:nvSpPr>
          <p:cNvPr id="795669" name="Text Box 21"/>
          <p:cNvSpPr txBox="1">
            <a:spLocks noChangeArrowheads="1"/>
          </p:cNvSpPr>
          <p:nvPr/>
        </p:nvSpPr>
        <p:spPr bwMode="auto">
          <a:xfrm>
            <a:off x="1741488" y="4117975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 Narrow" charset="0"/>
              </a:rPr>
              <a:t> (p-N/p-p)</a:t>
            </a:r>
          </a:p>
        </p:txBody>
      </p:sp>
      <p:sp>
        <p:nvSpPr>
          <p:cNvPr id="795670" name="Text Box 22"/>
          <p:cNvSpPr txBox="1">
            <a:spLocks noChangeArrowheads="1"/>
          </p:cNvSpPr>
          <p:nvPr/>
        </p:nvSpPr>
        <p:spPr bwMode="auto">
          <a:xfrm>
            <a:off x="923925" y="2549525"/>
            <a:ext cx="61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 </a:t>
            </a:r>
            <a:r>
              <a:rPr lang="en-US" altLang="ja-JP">
                <a:latin typeface="Symbol" charset="0"/>
              </a:rPr>
              <a:t>p</a:t>
            </a:r>
            <a:r>
              <a:rPr lang="en-US" altLang="ja-JP" baseline="30000"/>
              <a:t>0</a:t>
            </a:r>
          </a:p>
        </p:txBody>
      </p:sp>
      <p:sp>
        <p:nvSpPr>
          <p:cNvPr id="795671" name="Text Box 23"/>
          <p:cNvSpPr txBox="1">
            <a:spLocks noChangeArrowheads="1"/>
          </p:cNvSpPr>
          <p:nvPr/>
        </p:nvSpPr>
        <p:spPr bwMode="auto">
          <a:xfrm>
            <a:off x="857250" y="5632450"/>
            <a:ext cx="61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 </a:t>
            </a:r>
            <a:r>
              <a:rPr lang="en-US" altLang="ja-JP">
                <a:latin typeface="Symbol" charset="0"/>
              </a:rPr>
              <a:t>p</a:t>
            </a:r>
            <a:r>
              <a:rPr lang="en-US" altLang="ja-JP" baseline="30000"/>
              <a:t>0</a:t>
            </a:r>
          </a:p>
        </p:txBody>
      </p:sp>
      <p:sp>
        <p:nvSpPr>
          <p:cNvPr id="795672" name="Text Box 24"/>
          <p:cNvSpPr txBox="1">
            <a:spLocks noChangeArrowheads="1"/>
          </p:cNvSpPr>
          <p:nvPr/>
        </p:nvSpPr>
        <p:spPr bwMode="auto">
          <a:xfrm>
            <a:off x="5365750" y="2816225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 n</a:t>
            </a:r>
          </a:p>
        </p:txBody>
      </p:sp>
      <p:sp>
        <p:nvSpPr>
          <p:cNvPr id="795673" name="Text Box 25"/>
          <p:cNvSpPr txBox="1">
            <a:spLocks noChangeArrowheads="1"/>
          </p:cNvSpPr>
          <p:nvPr/>
        </p:nvSpPr>
        <p:spPr bwMode="auto">
          <a:xfrm>
            <a:off x="5283200" y="569595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 n</a:t>
            </a:r>
          </a:p>
        </p:txBody>
      </p:sp>
      <p:grpSp>
        <p:nvGrpSpPr>
          <p:cNvPr id="795680" name="Group 32"/>
          <p:cNvGrpSpPr>
            <a:grpSpLocks/>
          </p:cNvGrpSpPr>
          <p:nvPr/>
        </p:nvGrpSpPr>
        <p:grpSpPr bwMode="auto">
          <a:xfrm>
            <a:off x="784225" y="1889125"/>
            <a:ext cx="839788" cy="660400"/>
            <a:chOff x="668" y="1272"/>
            <a:chExt cx="529" cy="416"/>
          </a:xfrm>
        </p:grpSpPr>
        <p:sp>
          <p:nvSpPr>
            <p:cNvPr id="795674" name="Line 26"/>
            <p:cNvSpPr>
              <a:spLocks noChangeShapeType="1"/>
            </p:cNvSpPr>
            <p:nvPr/>
          </p:nvSpPr>
          <p:spPr bwMode="auto">
            <a:xfrm>
              <a:off x="668" y="1425"/>
              <a:ext cx="2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675" name="Line 27"/>
            <p:cNvSpPr>
              <a:spLocks noChangeShapeType="1"/>
            </p:cNvSpPr>
            <p:nvPr/>
          </p:nvSpPr>
          <p:spPr bwMode="auto">
            <a:xfrm>
              <a:off x="671" y="1575"/>
              <a:ext cx="2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676" name="Text Box 28"/>
            <p:cNvSpPr txBox="1">
              <a:spLocks noChangeArrowheads="1"/>
            </p:cNvSpPr>
            <p:nvPr/>
          </p:nvSpPr>
          <p:spPr bwMode="auto">
            <a:xfrm>
              <a:off x="857" y="1272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latin typeface="Arial Narrow" charset="0"/>
                </a:rPr>
                <a:t> p-p</a:t>
              </a:r>
            </a:p>
          </p:txBody>
        </p:sp>
        <p:sp>
          <p:nvSpPr>
            <p:cNvPr id="795677" name="Text Box 29"/>
            <p:cNvSpPr txBox="1">
              <a:spLocks noChangeArrowheads="1"/>
            </p:cNvSpPr>
            <p:nvPr/>
          </p:nvSpPr>
          <p:spPr bwMode="auto">
            <a:xfrm>
              <a:off x="852" y="1457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latin typeface="Arial Narrow" charset="0"/>
                </a:rPr>
                <a:t> p-N</a:t>
              </a:r>
            </a:p>
          </p:txBody>
        </p:sp>
      </p:grpSp>
      <p:sp>
        <p:nvSpPr>
          <p:cNvPr id="795678" name="Text Box 30"/>
          <p:cNvSpPr txBox="1">
            <a:spLocks noChangeArrowheads="1"/>
          </p:cNvSpPr>
          <p:nvPr/>
        </p:nvSpPr>
        <p:spPr bwMode="auto">
          <a:xfrm>
            <a:off x="3028950" y="1011238"/>
            <a:ext cx="120015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DPMJET3</a:t>
            </a:r>
          </a:p>
          <a:p>
            <a:r>
              <a:rPr lang="en-US" altLang="ja-JP" sz="1600" b="1">
                <a:solidFill>
                  <a:srgbClr val="FF0000"/>
                </a:solidFill>
              </a:rPr>
              <a:t>QGSJET-II</a:t>
            </a:r>
          </a:p>
          <a:p>
            <a:r>
              <a:rPr lang="en-US" altLang="ja-JP" sz="1600" b="1">
                <a:solidFill>
                  <a:srgbClr val="0000FF"/>
                </a:solidFill>
              </a:rPr>
              <a:t>EPOS</a:t>
            </a:r>
          </a:p>
        </p:txBody>
      </p:sp>
      <p:sp>
        <p:nvSpPr>
          <p:cNvPr id="795679" name="Text Box 31"/>
          <p:cNvSpPr txBox="1">
            <a:spLocks noChangeArrowheads="1"/>
          </p:cNvSpPr>
          <p:nvPr/>
        </p:nvSpPr>
        <p:spPr bwMode="auto">
          <a:xfrm>
            <a:off x="7943850" y="1044575"/>
            <a:ext cx="120015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DPMJET3</a:t>
            </a:r>
          </a:p>
          <a:p>
            <a:r>
              <a:rPr lang="en-US" altLang="ja-JP" sz="1600" b="1">
                <a:solidFill>
                  <a:srgbClr val="FF0000"/>
                </a:solidFill>
              </a:rPr>
              <a:t>QGSJET-II</a:t>
            </a:r>
          </a:p>
          <a:p>
            <a:r>
              <a:rPr lang="en-US" altLang="ja-JP" sz="1600" b="1">
                <a:solidFill>
                  <a:srgbClr val="0000FF"/>
                </a:solidFill>
              </a:rPr>
              <a:t>EPOS</a:t>
            </a:r>
          </a:p>
        </p:txBody>
      </p:sp>
      <p:grpSp>
        <p:nvGrpSpPr>
          <p:cNvPr id="795681" name="Group 33"/>
          <p:cNvGrpSpPr>
            <a:grpSpLocks/>
          </p:cNvGrpSpPr>
          <p:nvPr/>
        </p:nvGrpSpPr>
        <p:grpSpPr bwMode="auto">
          <a:xfrm>
            <a:off x="8075613" y="2214563"/>
            <a:ext cx="839787" cy="660400"/>
            <a:chOff x="668" y="1272"/>
            <a:chExt cx="529" cy="416"/>
          </a:xfrm>
        </p:grpSpPr>
        <p:sp>
          <p:nvSpPr>
            <p:cNvPr id="795682" name="Line 34"/>
            <p:cNvSpPr>
              <a:spLocks noChangeShapeType="1"/>
            </p:cNvSpPr>
            <p:nvPr/>
          </p:nvSpPr>
          <p:spPr bwMode="auto">
            <a:xfrm>
              <a:off x="668" y="1425"/>
              <a:ext cx="2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683" name="Line 35"/>
            <p:cNvSpPr>
              <a:spLocks noChangeShapeType="1"/>
            </p:cNvSpPr>
            <p:nvPr/>
          </p:nvSpPr>
          <p:spPr bwMode="auto">
            <a:xfrm>
              <a:off x="671" y="1575"/>
              <a:ext cx="2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684" name="Text Box 36"/>
            <p:cNvSpPr txBox="1">
              <a:spLocks noChangeArrowheads="1"/>
            </p:cNvSpPr>
            <p:nvPr/>
          </p:nvSpPr>
          <p:spPr bwMode="auto">
            <a:xfrm>
              <a:off x="857" y="1272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latin typeface="Arial Narrow" charset="0"/>
                </a:rPr>
                <a:t> p-p</a:t>
              </a:r>
            </a:p>
          </p:txBody>
        </p:sp>
        <p:sp>
          <p:nvSpPr>
            <p:cNvPr id="795685" name="Text Box 37"/>
            <p:cNvSpPr txBox="1">
              <a:spLocks noChangeArrowheads="1"/>
            </p:cNvSpPr>
            <p:nvPr/>
          </p:nvSpPr>
          <p:spPr bwMode="auto">
            <a:xfrm>
              <a:off x="852" y="1457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latin typeface="Arial Narrow" charset="0"/>
                </a:rPr>
                <a:t> p-N</a:t>
              </a:r>
            </a:p>
          </p:txBody>
        </p:sp>
      </p:grpSp>
      <p:sp>
        <p:nvSpPr>
          <p:cNvPr id="795686" name="Line 38"/>
          <p:cNvSpPr>
            <a:spLocks noChangeShapeType="1"/>
          </p:cNvSpPr>
          <p:nvPr/>
        </p:nvSpPr>
        <p:spPr bwMode="auto">
          <a:xfrm>
            <a:off x="682625" y="4803775"/>
            <a:ext cx="3482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5687" name="Line 39"/>
          <p:cNvSpPr>
            <a:spLocks noChangeShapeType="1"/>
          </p:cNvSpPr>
          <p:nvPr/>
        </p:nvSpPr>
        <p:spPr bwMode="auto">
          <a:xfrm>
            <a:off x="5043488" y="4838700"/>
            <a:ext cx="3482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854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B0F2-E523-B44B-9263-35A00140F81E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/>
              <a:t>Spin </a:t>
            </a:r>
            <a:r>
              <a:rPr lang="en-US" altLang="ja-JP" sz="4000" dirty="0"/>
              <a:t>asymmetry A</a:t>
            </a:r>
            <a:r>
              <a:rPr lang="en-US" altLang="ja-JP" sz="4000" baseline="-25000" dirty="0"/>
              <a:t>N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en-US" altLang="ja-JP" sz="4000" dirty="0"/>
              <a:t>for very forward neutron production</a:t>
            </a:r>
          </a:p>
        </p:txBody>
      </p:sp>
      <p:pic>
        <p:nvPicPr>
          <p:cNvPr id="814085" name="Picture 5" descr="Kopeliov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382838"/>
            <a:ext cx="426561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377825" y="202565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Polarized p</a:t>
            </a:r>
            <a:r>
              <a:rPr lang="en-US" altLang="ja-JP" sz="2400">
                <a:latin typeface="Wingdings 3" charset="0"/>
              </a:rPr>
              <a:t>h</a:t>
            </a:r>
            <a:r>
              <a:rPr lang="en-US" altLang="ja-JP" sz="2400"/>
              <a:t>p at 62, 200 500 GeV </a:t>
            </a:r>
          </a:p>
        </p:txBody>
      </p:sp>
      <p:pic>
        <p:nvPicPr>
          <p:cNvPr id="814087" name="Picture 7" descr="DrawFinAsymXfByPhi_spin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4"/>
          <a:stretch>
            <a:fillRect/>
          </a:stretch>
        </p:blipFill>
        <p:spPr bwMode="auto">
          <a:xfrm>
            <a:off x="0" y="2398713"/>
            <a:ext cx="4559300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8" name="AutoShape 8"/>
          <p:cNvSpPr>
            <a:spLocks/>
          </p:cNvSpPr>
          <p:nvPr/>
        </p:nvSpPr>
        <p:spPr bwMode="auto">
          <a:xfrm rot="-5400000">
            <a:off x="3395663" y="5257800"/>
            <a:ext cx="160338" cy="973137"/>
          </a:xfrm>
          <a:prstGeom prst="leftBrace">
            <a:avLst>
              <a:gd name="adj1" fmla="val 505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814089" name="Text Box 9"/>
          <p:cNvSpPr txBox="1">
            <a:spLocks noChangeArrowheads="1"/>
          </p:cNvSpPr>
          <p:nvPr/>
        </p:nvSpPr>
        <p:spPr bwMode="auto">
          <a:xfrm>
            <a:off x="2360613" y="5832475"/>
            <a:ext cx="2503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A</a:t>
            </a:r>
            <a:r>
              <a:rPr lang="en-US" altLang="ja-JP" sz="1800" baseline="-25000"/>
              <a:t>N</a:t>
            </a:r>
            <a:r>
              <a:rPr lang="en-US" altLang="ja-JP" sz="1800"/>
              <a:t> only at very forward</a:t>
            </a:r>
          </a:p>
        </p:txBody>
      </p: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349250" y="5516563"/>
            <a:ext cx="2097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No A</a:t>
            </a:r>
            <a:r>
              <a:rPr lang="en-US" altLang="ja-JP" sz="1800" baseline="-25000"/>
              <a:t>N</a:t>
            </a:r>
            <a:r>
              <a:rPr lang="en-US" altLang="ja-JP" sz="1800"/>
              <a:t> at backward</a:t>
            </a:r>
          </a:p>
        </p:txBody>
      </p:sp>
      <p:sp>
        <p:nvSpPr>
          <p:cNvPr id="814091" name="Rectangle 11"/>
          <p:cNvSpPr>
            <a:spLocks noChangeArrowheads="1"/>
          </p:cNvSpPr>
          <p:nvPr/>
        </p:nvSpPr>
        <p:spPr bwMode="auto">
          <a:xfrm>
            <a:off x="2006600" y="1571625"/>
            <a:ext cx="6369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Y. Fukao </a:t>
            </a:r>
            <a:r>
              <a:rPr lang="en-US" altLang="ja-JP" sz="1600" i="1"/>
              <a:t>et al.</a:t>
            </a:r>
            <a:r>
              <a:rPr lang="en-US" altLang="ja-JP" sz="1600"/>
              <a:t>, Phys. Lett. </a:t>
            </a:r>
            <a:r>
              <a:rPr lang="en-US" altLang="ja-JP" sz="1600" b="1"/>
              <a:t>B650</a:t>
            </a:r>
            <a:r>
              <a:rPr lang="en-US" altLang="ja-JP" sz="1600"/>
              <a:t>, 325-330 (2007). [hep-ex/0610030].</a:t>
            </a:r>
          </a:p>
        </p:txBody>
      </p:sp>
      <p:sp>
        <p:nvSpPr>
          <p:cNvPr id="814092" name="AutoShape 12"/>
          <p:cNvSpPr>
            <a:spLocks/>
          </p:cNvSpPr>
          <p:nvPr/>
        </p:nvSpPr>
        <p:spPr bwMode="auto">
          <a:xfrm rot="-5400000">
            <a:off x="1108075" y="4973638"/>
            <a:ext cx="160337" cy="973138"/>
          </a:xfrm>
          <a:prstGeom prst="leftBrace">
            <a:avLst>
              <a:gd name="adj1" fmla="val 505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814093" name="Rectangle 13"/>
          <p:cNvSpPr>
            <a:spLocks noChangeArrowheads="1"/>
          </p:cNvSpPr>
          <p:nvPr/>
        </p:nvSpPr>
        <p:spPr bwMode="auto">
          <a:xfrm>
            <a:off x="5770563" y="5080000"/>
            <a:ext cx="27130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/>
              <a:t>B. Z. Kopeliovich, et al. , </a:t>
            </a:r>
          </a:p>
          <a:p>
            <a:r>
              <a:rPr lang="en-US" altLang="ja-JP" sz="1200"/>
              <a:t>PRD</a:t>
            </a:r>
            <a:r>
              <a:rPr lang="en-US" altLang="ja-JP" sz="1200" b="1"/>
              <a:t>84</a:t>
            </a:r>
            <a:r>
              <a:rPr lang="en-US" altLang="ja-JP" sz="1200"/>
              <a:t>, 114012 (2011).</a:t>
            </a:r>
          </a:p>
        </p:txBody>
      </p:sp>
      <p:grpSp>
        <p:nvGrpSpPr>
          <p:cNvPr id="814096" name="Group 16"/>
          <p:cNvGrpSpPr>
            <a:grpSpLocks/>
          </p:cNvGrpSpPr>
          <p:nvPr/>
        </p:nvGrpSpPr>
        <p:grpSpPr bwMode="auto">
          <a:xfrm>
            <a:off x="5429250" y="4011613"/>
            <a:ext cx="1422400" cy="246062"/>
            <a:chOff x="3429" y="2067"/>
            <a:chExt cx="896" cy="155"/>
          </a:xfrm>
        </p:grpSpPr>
        <p:sp>
          <p:nvSpPr>
            <p:cNvPr id="814094" name="Line 14"/>
            <p:cNvSpPr>
              <a:spLocks noChangeShapeType="1"/>
            </p:cNvSpPr>
            <p:nvPr/>
          </p:nvSpPr>
          <p:spPr bwMode="auto">
            <a:xfrm>
              <a:off x="3429" y="2130"/>
              <a:ext cx="8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095" name="Line 15"/>
            <p:cNvSpPr>
              <a:spLocks noChangeShapeType="1"/>
            </p:cNvSpPr>
            <p:nvPr/>
          </p:nvSpPr>
          <p:spPr bwMode="auto">
            <a:xfrm>
              <a:off x="3877" y="2067"/>
              <a:ext cx="0" cy="1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14097" name="Text Box 17"/>
          <p:cNvSpPr txBox="1">
            <a:spLocks noChangeArrowheads="1"/>
          </p:cNvSpPr>
          <p:nvPr/>
        </p:nvSpPr>
        <p:spPr bwMode="auto">
          <a:xfrm>
            <a:off x="5845175" y="4210050"/>
            <a:ext cx="68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/>
              <a:t> </a:t>
            </a:r>
            <a:r>
              <a:rPr lang="en-US" altLang="ja-JP" sz="1800" b="1">
                <a:latin typeface="Symbol" charset="0"/>
              </a:rPr>
              <a:t>D</a:t>
            </a:r>
            <a:r>
              <a:rPr lang="en-US" altLang="ja-JP" sz="1800" b="1"/>
              <a:t>p</a:t>
            </a:r>
            <a:r>
              <a:rPr lang="en-US" altLang="ja-JP" sz="1800" b="1" baseline="-25000"/>
              <a:t>T</a:t>
            </a:r>
            <a:r>
              <a:rPr lang="en-US" altLang="ja-JP" sz="1800" b="1"/>
              <a:t> </a:t>
            </a:r>
          </a:p>
        </p:txBody>
      </p:sp>
      <p:sp>
        <p:nvSpPr>
          <p:cNvPr id="814098" name="Text Box 18"/>
          <p:cNvSpPr txBox="1">
            <a:spLocks noChangeArrowheads="1"/>
          </p:cNvSpPr>
          <p:nvPr/>
        </p:nvSpPr>
        <p:spPr bwMode="auto">
          <a:xfrm>
            <a:off x="4799013" y="6286500"/>
            <a:ext cx="36083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Need finer pT resolution !</a:t>
            </a:r>
          </a:p>
        </p:txBody>
      </p:sp>
    </p:spTree>
    <p:extLst>
      <p:ext uri="{BB962C8B-B14F-4D97-AF65-F5344CB8AC3E}">
        <p14:creationId xmlns:p14="http://schemas.microsoft.com/office/powerpoint/2010/main" val="32398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1214"/>
            <a:ext cx="8229600" cy="941186"/>
          </a:xfrm>
        </p:spPr>
        <p:txBody>
          <a:bodyPr/>
          <a:lstStyle/>
          <a:p>
            <a:r>
              <a:rPr kumimoji="1" lang="en-US" altLang="ja-JP" dirty="0" smtClean="0"/>
              <a:t>Activity since April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99657"/>
            <a:ext cx="8229600" cy="501758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May: submission of LOI to RHIC PAC</a:t>
            </a:r>
          </a:p>
          <a:p>
            <a:r>
              <a:rPr lang="en-US" altLang="ja-JP" dirty="0" smtClean="0"/>
              <a:t>June: Presentation at PAC by </a:t>
            </a:r>
            <a:r>
              <a:rPr lang="en-US" altLang="ja-JP" dirty="0" err="1" smtClean="0"/>
              <a:t>Itow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Recommendation to submitting a proposal</a:t>
            </a:r>
          </a:p>
          <a:p>
            <a:pPr lvl="1"/>
            <a:r>
              <a:rPr lang="en-US" altLang="ja-JP" dirty="0" smtClean="0"/>
              <a:t>Home works; </a:t>
            </a:r>
            <a:r>
              <a:rPr lang="en-US" altLang="ja-JP" dirty="0" err="1" smtClean="0"/>
              <a:t>LHCf</a:t>
            </a:r>
            <a:r>
              <a:rPr lang="en-US" altLang="ja-JP" dirty="0" smtClean="0"/>
              <a:t> detector really optimum? why low energy experiment? (more quantitative evaluation of </a:t>
            </a:r>
            <a:r>
              <a:rPr lang="en-US" altLang="ja-JP" dirty="0" err="1" smtClean="0"/>
              <a:t>Feyman</a:t>
            </a:r>
            <a:r>
              <a:rPr lang="en-US" altLang="ja-JP" dirty="0" smtClean="0"/>
              <a:t> scaling study)</a:t>
            </a:r>
          </a:p>
          <a:p>
            <a:r>
              <a:rPr kumimoji="1" lang="en-US" altLang="ja-JP" dirty="0" smtClean="0"/>
              <a:t>September: Draft beam schedule of RHIC for next few years (see next slide)</a:t>
            </a:r>
          </a:p>
          <a:p>
            <a:pPr lvl="1"/>
            <a:r>
              <a:rPr lang="en-US" altLang="ja-JP" dirty="0" smtClean="0"/>
              <a:t>No 500GeV p-p in the next few years</a:t>
            </a:r>
            <a:endParaRPr kumimoji="1" lang="en-US" altLang="ja-JP" dirty="0" smtClean="0"/>
          </a:p>
          <a:p>
            <a:r>
              <a:rPr lang="en-US" altLang="ja-JP" dirty="0" smtClean="0"/>
              <a:t>October: Preparation of a short letter to PAC by </a:t>
            </a:r>
            <a:r>
              <a:rPr lang="en-US" altLang="ja-JP" dirty="0" err="1" smtClean="0"/>
              <a:t>Sako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Itow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Goto</a:t>
            </a:r>
            <a:r>
              <a:rPr lang="en-US" altLang="ja-JP" dirty="0" smtClean="0"/>
              <a:t> (later slides)</a:t>
            </a:r>
          </a:p>
          <a:p>
            <a:r>
              <a:rPr kumimoji="1" lang="en-US" altLang="ja-JP" dirty="0" smtClean="0"/>
              <a:t>November: Request from PHENIX to explain the idea of </a:t>
            </a:r>
            <a:r>
              <a:rPr kumimoji="1" lang="en-US" altLang="ja-JP" dirty="0" err="1" smtClean="0"/>
              <a:t>RHICf</a:t>
            </a:r>
            <a:endParaRPr kumimoji="1" lang="en-US" altLang="ja-JP" dirty="0" smtClean="0"/>
          </a:p>
          <a:p>
            <a:r>
              <a:rPr lang="en-US" altLang="ja-JP" dirty="0" smtClean="0"/>
              <a:t>December: Presentation of </a:t>
            </a:r>
            <a:r>
              <a:rPr lang="en-US" altLang="ja-JP" dirty="0" err="1" smtClean="0"/>
              <a:t>Goto</a:t>
            </a:r>
            <a:r>
              <a:rPr lang="en-US" altLang="ja-JP" dirty="0" smtClean="0"/>
              <a:t> at PHENIX meeting and Executive Committee (later slides)</a:t>
            </a:r>
          </a:p>
          <a:p>
            <a:pPr lvl="1"/>
            <a:r>
              <a:rPr kumimoji="1" lang="en-US" altLang="ja-JP" dirty="0" smtClean="0"/>
              <a:t>Possible scenarios for 2015-2016 run in two cases; 200GeV and 500GeV are necessary</a:t>
            </a:r>
          </a:p>
          <a:p>
            <a:pPr lvl="1"/>
            <a:r>
              <a:rPr kumimoji="1" lang="en-US" altLang="ja-JP" dirty="0" smtClean="0"/>
              <a:t>Further discussions in Feb</a:t>
            </a:r>
            <a:r>
              <a:rPr lang="en-US" altLang="ja-JP" dirty="0" smtClean="0"/>
              <a:t>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44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5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0268382">
            <a:off x="443225" y="1035277"/>
            <a:ext cx="7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DONE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0268382">
            <a:off x="180738" y="1622765"/>
            <a:ext cx="144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THIS WINTER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8004" y="2218291"/>
            <a:ext cx="8741311" cy="194204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2990" y="4076777"/>
            <a:ext cx="326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RHICf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target, but no 500GeV p-p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423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Letters to PAC and 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20210"/>
            <a:ext cx="8229600" cy="49525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We suppose to operate at the PHENIX IP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SCHEDULE</a:t>
            </a:r>
          </a:p>
          <a:p>
            <a:r>
              <a:rPr kumimoji="1" lang="en-US" altLang="ja-JP" dirty="0" smtClean="0"/>
              <a:t>2015 LHC 13 </a:t>
            </a:r>
            <a:r>
              <a:rPr kumimoji="1" lang="en-US" altLang="ja-JP" dirty="0" err="1" smtClean="0"/>
              <a:t>TeV</a:t>
            </a:r>
            <a:endParaRPr kumimoji="1" lang="en-US" altLang="ja-JP" dirty="0" smtClean="0"/>
          </a:p>
          <a:p>
            <a:r>
              <a:rPr lang="en-US" altLang="ja-JP" dirty="0" smtClean="0"/>
              <a:t>2016 </a:t>
            </a:r>
            <a:r>
              <a:rPr lang="en-US" altLang="ja-JP" dirty="0" err="1" smtClean="0"/>
              <a:t>RHICf</a:t>
            </a:r>
            <a:r>
              <a:rPr lang="en-US" altLang="ja-JP" dirty="0" smtClean="0"/>
              <a:t> </a:t>
            </a:r>
            <a:r>
              <a:rPr lang="en-US" altLang="ja-JP" u="sng" dirty="0" smtClean="0"/>
              <a:t>using </a:t>
            </a:r>
            <a:r>
              <a:rPr lang="en-US" altLang="ja-JP" u="sng" dirty="0" err="1" smtClean="0"/>
              <a:t>LHCf</a:t>
            </a:r>
            <a:r>
              <a:rPr lang="en-US" altLang="ja-JP" u="sng" dirty="0" smtClean="0"/>
              <a:t> detector</a:t>
            </a:r>
          </a:p>
          <a:p>
            <a:pPr lvl="1"/>
            <a:r>
              <a:rPr lang="en-US" altLang="ja-JP" dirty="0" smtClean="0"/>
              <a:t>Pilot run</a:t>
            </a:r>
          </a:p>
          <a:p>
            <a:pPr lvl="1"/>
            <a:r>
              <a:rPr lang="en-US" altLang="ja-JP" dirty="0" smtClean="0"/>
              <a:t>We need some helps for combined DAQ with PHENIX</a:t>
            </a:r>
          </a:p>
          <a:p>
            <a:r>
              <a:rPr kumimoji="1" lang="en-US" altLang="ja-JP" dirty="0" smtClean="0"/>
              <a:t>2017 Preparation for the dedicated detector</a:t>
            </a:r>
          </a:p>
          <a:p>
            <a:r>
              <a:rPr kumimoji="1" lang="en-US" altLang="ja-JP" dirty="0" smtClean="0"/>
              <a:t>2018, 2019 </a:t>
            </a:r>
            <a:r>
              <a:rPr kumimoji="1" lang="en-US" altLang="ja-JP" dirty="0" err="1" smtClean="0"/>
              <a:t>RHICf</a:t>
            </a:r>
            <a:r>
              <a:rPr kumimoji="1" lang="en-US" altLang="ja-JP" dirty="0" smtClean="0"/>
              <a:t> using dedicated detector</a:t>
            </a:r>
          </a:p>
          <a:p>
            <a:pPr lvl="1"/>
            <a:r>
              <a:rPr lang="en-US" altLang="ja-JP" dirty="0" smtClean="0"/>
              <a:t>Main physics run</a:t>
            </a:r>
          </a:p>
          <a:p>
            <a:pPr lvl="1"/>
            <a:endParaRPr kumimoji="1" lang="en-US" altLang="ja-JP" dirty="0"/>
          </a:p>
          <a:p>
            <a:pPr marL="57150" indent="0">
              <a:buNone/>
            </a:pPr>
            <a:r>
              <a:rPr lang="en-US" altLang="ja-JP" dirty="0" smtClean="0"/>
              <a:t>PRIORITY</a:t>
            </a:r>
          </a:p>
          <a:p>
            <a:pPr marL="571500" indent="-514350">
              <a:buFont typeface="+mj-lt"/>
              <a:buAutoNum type="arabicPeriod"/>
            </a:pPr>
            <a:r>
              <a:rPr kumimoji="1" lang="en-US" altLang="ja-JP" dirty="0" smtClean="0"/>
              <a:t>500GeV </a:t>
            </a:r>
            <a:r>
              <a:rPr kumimoji="1" lang="en-US" altLang="ja-JP" dirty="0" err="1" smtClean="0"/>
              <a:t>pp</a:t>
            </a:r>
            <a:r>
              <a:rPr kumimoji="1" lang="en-US" altLang="ja-JP" dirty="0" smtClean="0"/>
              <a:t> for Feynman scaling study</a:t>
            </a:r>
          </a:p>
          <a:p>
            <a:pPr marL="571500" indent="-514350">
              <a:buFont typeface="+mj-lt"/>
              <a:buAutoNum type="arabicPeriod"/>
            </a:pPr>
            <a:r>
              <a:rPr lang="en-US" altLang="ja-JP" dirty="0"/>
              <a:t>A</a:t>
            </a:r>
            <a:r>
              <a:rPr lang="en-US" altLang="ja-JP" dirty="0" smtClean="0"/>
              <a:t>symmetry study together with </a:t>
            </a:r>
            <a:r>
              <a:rPr lang="en-US" altLang="ja-JP" dirty="0" err="1" smtClean="0"/>
              <a:t>pp</a:t>
            </a:r>
            <a:endParaRPr lang="en-US" altLang="ja-JP" dirty="0" smtClean="0"/>
          </a:p>
          <a:p>
            <a:pPr marL="571500" indent="-514350">
              <a:buFont typeface="+mj-lt"/>
              <a:buAutoNum type="arabicPeriod"/>
            </a:pPr>
            <a:r>
              <a:rPr kumimoji="1" lang="en-US" altLang="ja-JP" dirty="0" smtClean="0"/>
              <a:t>200GeV </a:t>
            </a:r>
            <a:r>
              <a:rPr kumimoji="1" lang="en-US" altLang="ja-JP" dirty="0" err="1" smtClean="0"/>
              <a:t>pN</a:t>
            </a:r>
            <a:r>
              <a:rPr kumimoji="1" lang="en-US" altLang="ja-JP" dirty="0" smtClean="0"/>
              <a:t>, NN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79CB-5799-BE49-AC23-14C39741F6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4166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1117</Words>
  <Application>Microsoft Macintosh PowerPoint</Application>
  <PresentationFormat>画面に合わせる (4:3)</PresentationFormat>
  <Paragraphs>204</Paragraphs>
  <Slides>24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ホワイト</vt:lpstr>
      <vt:lpstr>1. Status of RHICf proposal and plans 2. T dependence correction (by Matsubayashi)</vt:lpstr>
      <vt:lpstr>RHICf</vt:lpstr>
      <vt:lpstr>3 Physics Motivations </vt:lpstr>
      <vt:lpstr>PowerPoint プレゼンテーション</vt:lpstr>
      <vt:lpstr>Nuclear modification factor  Ep0 and En (200 GeV p-p / p-N)</vt:lpstr>
      <vt:lpstr>Spin asymmetry AN  for very forward neutron production</vt:lpstr>
      <vt:lpstr>Activity since April </vt:lpstr>
      <vt:lpstr>PowerPoint プレゼンテーション</vt:lpstr>
      <vt:lpstr>Letters to PAC and PHENIX</vt:lpstr>
      <vt:lpstr>Answer from PHENIX</vt:lpstr>
      <vt:lpstr>Our answers to give in Feb (TBD)</vt:lpstr>
      <vt:lpstr>Why new detector?</vt:lpstr>
      <vt:lpstr>Option to the position sensors</vt:lpstr>
      <vt:lpstr>Action Items before February</vt:lpstr>
      <vt:lpstr>T dependence</vt:lpstr>
      <vt:lpstr>Method: 2-step correction</vt:lpstr>
      <vt:lpstr>ΔT measurement for most PMTs (HIMAC: To use multi-ch HV supply.  Not a beam test.)</vt:lpstr>
      <vt:lpstr>ΔT results</vt:lpstr>
      <vt:lpstr>Short time scale correction</vt:lpstr>
      <vt:lpstr>Environment Temperature</vt:lpstr>
      <vt:lpstr>Summary plot (w.r.t. #RUN)</vt:lpstr>
      <vt:lpstr>Summary plot (w.r.t. Date)</vt:lpstr>
      <vt:lpstr>What is Residual? </vt:lpstr>
      <vt:lpstr>Homeworks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RHICf proposal and plans</dc:title>
  <dc:creator>さこ 隆志</dc:creator>
  <cp:lastModifiedBy>さこ 隆志</cp:lastModifiedBy>
  <cp:revision>17</cp:revision>
  <dcterms:created xsi:type="dcterms:W3CDTF">2013-12-18T01:02:26Z</dcterms:created>
  <dcterms:modified xsi:type="dcterms:W3CDTF">2013-12-19T00:50:13Z</dcterms:modified>
</cp:coreProperties>
</file>