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61" r:id="rId5"/>
    <p:sldId id="264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EB2F-8996-46FC-9A1E-314ECFA799C7}" type="datetimeFigureOut">
              <a:rPr lang="it-IT" smtClean="0"/>
              <a:pPr/>
              <a:t>06/07/2011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E602-CCAD-41A0-BABB-9C2F6DA889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WELCOME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	INTRODUCTORY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                                              REMARKS</a:t>
            </a: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LCHF –WORKSHOP , </a:t>
            </a:r>
            <a:r>
              <a:rPr lang="it-IT" sz="2800" b="1" dirty="0" err="1" smtClean="0">
                <a:solidFill>
                  <a:srgbClr val="FF0000"/>
                </a:solidFill>
              </a:rPr>
              <a:t>July</a:t>
            </a:r>
            <a:r>
              <a:rPr lang="it-IT" sz="2800" b="1" dirty="0" smtClean="0">
                <a:solidFill>
                  <a:srgbClr val="FF0000"/>
                </a:solidFill>
              </a:rPr>
              <a:t> 06-2011</a:t>
            </a: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BY </a:t>
            </a:r>
          </a:p>
          <a:p>
            <a:pPr algn="ctr"/>
            <a:r>
              <a:rPr lang="it-IT" sz="2800" b="1" dirty="0" err="1" smtClean="0">
                <a:solidFill>
                  <a:srgbClr val="FF0000"/>
                </a:solidFill>
              </a:rPr>
              <a:t>A.PAGANO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ON BEHALF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INFN SEZIONE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CATANIA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  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gano\Desktop\lato_6_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2910504" cy="194421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621166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Adapted by (translation from </a:t>
            </a:r>
            <a:r>
              <a:rPr lang="en-US" b="1" dirty="0" err="1" smtClean="0"/>
              <a:t>italian</a:t>
            </a:r>
            <a:r>
              <a:rPr lang="en-US" b="1" dirty="0" smtClean="0"/>
              <a:t> by A.P.) : web-</a:t>
            </a:r>
            <a:r>
              <a:rPr lang="en-US" b="1" dirty="0" err="1" smtClean="0"/>
              <a:t>pag</a:t>
            </a:r>
            <a:r>
              <a:rPr lang="en-US" b="1" dirty="0" smtClean="0"/>
              <a:t>: INFN </a:t>
            </a:r>
            <a:r>
              <a:rPr lang="en-US" b="1" dirty="0" err="1" smtClean="0"/>
              <a:t>sezione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Catania, </a:t>
            </a:r>
            <a:r>
              <a:rPr lang="en-US" b="1" dirty="0" err="1" smtClean="0"/>
              <a:t>Alessia</a:t>
            </a:r>
            <a:r>
              <a:rPr lang="en-US" b="1" dirty="0" smtClean="0"/>
              <a:t> </a:t>
            </a:r>
            <a:r>
              <a:rPr lang="en-US" b="1" dirty="0" err="1" smtClean="0"/>
              <a:t>Tricomi</a:t>
            </a:r>
            <a:r>
              <a:rPr lang="en-US" b="1" dirty="0" smtClean="0"/>
              <a:t> (coordinator of </a:t>
            </a:r>
            <a:r>
              <a:rPr lang="en-US" b="1" dirty="0" err="1" smtClean="0"/>
              <a:t>gruppo</a:t>
            </a:r>
            <a:r>
              <a:rPr lang="en-US" b="1" dirty="0" smtClean="0"/>
              <a:t> 1 (Sub-nuclear)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852936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</a:rPr>
              <a:t>Scientists of INFN Catania  are cooperating  at LHC </a:t>
            </a:r>
            <a:r>
              <a:rPr lang="en-US" sz="2000" dirty="0" smtClean="0">
                <a:solidFill>
                  <a:schemeClr val="tx2"/>
                </a:solidFill>
              </a:rPr>
              <a:t>in the field of </a:t>
            </a:r>
            <a:r>
              <a:rPr lang="en-US" sz="2000" dirty="0" smtClean="0">
                <a:solidFill>
                  <a:schemeClr val="tx2"/>
                </a:solidFill>
              </a:rPr>
              <a:t>nuclear as well sub-nuclear physics . In sub-nuclear activity we have </a:t>
            </a:r>
            <a:r>
              <a:rPr lang="en-US" sz="2000" dirty="0" smtClean="0">
                <a:solidFill>
                  <a:schemeClr val="tx2"/>
                </a:solidFill>
              </a:rPr>
              <a:t>two </a:t>
            </a:r>
            <a:r>
              <a:rPr lang="en-US" sz="2000" dirty="0" smtClean="0">
                <a:solidFill>
                  <a:schemeClr val="tx2"/>
                </a:solidFill>
              </a:rPr>
              <a:t>experiments : CMS and </a:t>
            </a:r>
            <a:r>
              <a:rPr lang="en-US" sz="2000" dirty="0" err="1" smtClean="0">
                <a:solidFill>
                  <a:schemeClr val="tx2"/>
                </a:solidFill>
              </a:rPr>
              <a:t>LHCf</a:t>
            </a:r>
            <a:r>
              <a:rPr lang="en-US" sz="2000" dirty="0" smtClean="0">
                <a:solidFill>
                  <a:schemeClr val="tx2"/>
                </a:solidFill>
              </a:rPr>
              <a:t>. The CMS experiment’s purpose is to observe the products of proton-proton collisions . The main goals are the discovery of the Higgs boson and super symmetry. </a:t>
            </a:r>
          </a:p>
          <a:p>
            <a:pPr algn="just"/>
            <a:endParaRPr lang="en-US" sz="2000" dirty="0" smtClean="0">
              <a:solidFill>
                <a:schemeClr val="tx2"/>
              </a:solidFill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 err="1" smtClean="0">
                <a:solidFill>
                  <a:srgbClr val="FF0000"/>
                </a:solidFill>
              </a:rPr>
              <a:t>LHCf</a:t>
            </a:r>
            <a:r>
              <a:rPr lang="en-US" sz="2000" dirty="0" smtClean="0">
                <a:solidFill>
                  <a:srgbClr val="FF0000"/>
                </a:solidFill>
              </a:rPr>
              <a:t> experiment attempts to observe those products of proton-proton collisions that </a:t>
            </a:r>
            <a:r>
              <a:rPr lang="en-US" sz="2000" dirty="0" smtClean="0">
                <a:solidFill>
                  <a:schemeClr val="tx2"/>
                </a:solidFill>
              </a:rPr>
              <a:t>are similar to the ones observed by interaction of cosmic rays with the Earth's atmosphere, </a:t>
            </a:r>
            <a:r>
              <a:rPr lang="en-US" sz="2000" dirty="0" smtClean="0">
                <a:solidFill>
                  <a:srgbClr val="FF0000"/>
                </a:solidFill>
              </a:rPr>
              <a:t>in order to understand the mechanisms of the interaction and production of cosmic rays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0608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REMIND: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1"/>
          <p:cNvSpPr>
            <a:spLocks noChangeArrowheads="1"/>
          </p:cNvSpPr>
          <p:nvPr/>
        </p:nvSpPr>
        <p:spPr bwMode="auto">
          <a:xfrm>
            <a:off x="0" y="836713"/>
            <a:ext cx="84248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b="1" i="1" dirty="0">
              <a:solidFill>
                <a:schemeClr val="accent2"/>
              </a:solidFill>
            </a:endParaRPr>
          </a:p>
          <a:p>
            <a:r>
              <a:rPr lang="it-IT" b="1" i="1" dirty="0">
                <a:solidFill>
                  <a:schemeClr val="accent2"/>
                </a:solidFill>
              </a:rPr>
              <a:t> </a:t>
            </a:r>
          </a:p>
          <a:p>
            <a:endParaRPr lang="it-IT" b="1" i="1" dirty="0">
              <a:solidFill>
                <a:schemeClr val="accent2"/>
              </a:solidFill>
            </a:endParaRPr>
          </a:p>
          <a:p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48478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‘’…Democritus believes that the matter of what is indestructible consists of small substances (entities or atoms or solids), infinite in number;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 assumed that these are contained in another space, infinite in size; He called this space as a vacuum ....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He believes the atoms so small as to escape our experience……. The bodies move in space and eternally, because of their inequality meet and bind each other into a link that forces them to come into contact and  so, remaining contiguous,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this bound state , however, does not produce a unique nature.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The fact that the bodies remain in contact with each other for some time, it was explained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by the connections and the adhesion of the atoms: some of these, in fact  are </a:t>
            </a:r>
            <a:r>
              <a:rPr lang="it-IT" b="1" dirty="0" err="1" smtClean="0">
                <a:solidFill>
                  <a:srgbClr val="FF0000"/>
                </a:solidFill>
              </a:rPr>
              <a:t>irregularly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shaped</a:t>
            </a:r>
            <a:r>
              <a:rPr lang="en-US" b="1" dirty="0" smtClean="0">
                <a:solidFill>
                  <a:srgbClr val="FF0000"/>
                </a:solidFill>
              </a:rPr>
              <a:t>, others hooked, some  of them are concave, others convex, other different countless other ways ... ..'‘</a:t>
            </a:r>
          </a:p>
          <a:p>
            <a:endParaRPr lang="en-US" dirty="0"/>
          </a:p>
          <a:p>
            <a:r>
              <a:rPr lang="en-US" b="1" dirty="0" smtClean="0"/>
              <a:t>Adapted(A.P.)  original  paper , by </a:t>
            </a:r>
            <a:r>
              <a:rPr lang="it-IT" b="1" dirty="0" err="1" smtClean="0"/>
              <a:t>Simplicio</a:t>
            </a:r>
            <a:r>
              <a:rPr lang="it-IT" b="1" dirty="0" smtClean="0"/>
              <a:t>: de </a:t>
            </a:r>
            <a:r>
              <a:rPr lang="it-IT" b="1" dirty="0" err="1" smtClean="0"/>
              <a:t>caelo</a:t>
            </a:r>
            <a:r>
              <a:rPr lang="it-IT" b="1" dirty="0" smtClean="0"/>
              <a:t>, 294,33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8478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The </a:t>
            </a:r>
            <a:r>
              <a:rPr lang="it-IT" sz="2000" b="1" dirty="0" err="1" smtClean="0"/>
              <a:t>atomic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model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DEMOCRITUS (-450 </a:t>
            </a:r>
            <a:r>
              <a:rPr lang="it-IT" sz="2000" b="1" dirty="0" err="1" smtClean="0"/>
              <a:t>b.c.</a:t>
            </a:r>
            <a:r>
              <a:rPr lang="it-IT" sz="2000" b="1" dirty="0" smtClean="0"/>
              <a:t>)</a:t>
            </a:r>
            <a:endParaRPr lang="it-IT" sz="2000" b="1" dirty="0"/>
          </a:p>
        </p:txBody>
      </p:sp>
      <p:pic>
        <p:nvPicPr>
          <p:cNvPr id="5" name="Picture 3" descr="Democritus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1296144" cy="17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79512" y="260648"/>
            <a:ext cx="57606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EARLY History OF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r>
              <a:rPr lang="en-US" sz="5400" b="1" dirty="0" smtClean="0">
                <a:solidFill>
                  <a:srgbClr val="FF0000"/>
                </a:solidFill>
              </a:rPr>
              <a:t>LHC </a:t>
            </a:r>
            <a:r>
              <a:rPr lang="en-US" sz="2800" b="1" dirty="0" smtClean="0">
                <a:solidFill>
                  <a:srgbClr val="FF0000"/>
                </a:solidFill>
              </a:rPr>
              <a:t>starts eventually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THE NEW ERA 2000 </a:t>
            </a:r>
            <a:r>
              <a:rPr lang="en-US" b="1" dirty="0" err="1" smtClean="0">
                <a:solidFill>
                  <a:srgbClr val="FF0000"/>
                </a:solidFill>
              </a:rPr>
              <a:t>a.c</a:t>
            </a:r>
            <a:r>
              <a:rPr lang="en-US" b="1" dirty="0" smtClean="0">
                <a:solidFill>
                  <a:srgbClr val="FF0000"/>
                </a:solidFill>
              </a:rPr>
              <a:t>. :  the discovery of sub-nuclear particles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76250"/>
            <a:ext cx="3563938" cy="1439863"/>
            <a:chOff x="0" y="618"/>
            <a:chExt cx="2245" cy="907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249" y="618"/>
            <a:ext cx="1996" cy="479"/>
          </p:xfrm>
          <a:graphic>
            <a:graphicData uri="http://schemas.openxmlformats.org/presentationml/2006/ole">
              <p:oleObj spid="_x0000_s3074" name="Equation" r:id="rId3" imgW="952200" imgH="228600" progId="Equation.3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18"/>
              <a:ext cx="1157" cy="907"/>
              <a:chOff x="0" y="618"/>
              <a:chExt cx="1157" cy="907"/>
            </a:xfrm>
          </p:grpSpPr>
          <p:sp>
            <p:nvSpPr>
              <p:cNvPr id="3082" name="Line 6"/>
              <p:cNvSpPr>
                <a:spLocks noChangeShapeType="1"/>
              </p:cNvSpPr>
              <p:nvPr/>
            </p:nvSpPr>
            <p:spPr bwMode="auto">
              <a:xfrm>
                <a:off x="249" y="1117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3" name="Line 7"/>
              <p:cNvSpPr>
                <a:spLocks noChangeShapeType="1"/>
              </p:cNvSpPr>
              <p:nvPr/>
            </p:nvSpPr>
            <p:spPr bwMode="auto">
              <a:xfrm>
                <a:off x="658" y="111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" name="Line 8"/>
              <p:cNvSpPr>
                <a:spLocks noChangeShapeType="1"/>
              </p:cNvSpPr>
              <p:nvPr/>
            </p:nvSpPr>
            <p:spPr bwMode="auto">
              <a:xfrm>
                <a:off x="839" y="143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" name="Line 9"/>
              <p:cNvSpPr>
                <a:spLocks noChangeShapeType="1"/>
              </p:cNvSpPr>
              <p:nvPr/>
            </p:nvSpPr>
            <p:spPr bwMode="auto">
              <a:xfrm flipV="1">
                <a:off x="249" y="618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6" name="Text Box 10"/>
              <p:cNvSpPr txBox="1">
                <a:spLocks noChangeArrowheads="1"/>
              </p:cNvSpPr>
              <p:nvPr/>
            </p:nvSpPr>
            <p:spPr bwMode="auto">
              <a:xfrm>
                <a:off x="0" y="1026"/>
                <a:ext cx="567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/>
                  <a:t>Mn</a:t>
                </a:r>
              </a:p>
              <a:p>
                <a:pPr>
                  <a:spcBef>
                    <a:spcPct val="50000"/>
                  </a:spcBef>
                </a:pPr>
                <a:r>
                  <a:rPr lang="it-IT"/>
                  <a:t>Mp</a:t>
                </a:r>
              </a:p>
            </p:txBody>
          </p:sp>
        </p:grpSp>
        <p:sp>
          <p:nvSpPr>
            <p:cNvPr id="3081" name="Line 11"/>
            <p:cNvSpPr>
              <a:spLocks noChangeShapeType="1"/>
            </p:cNvSpPr>
            <p:nvPr/>
          </p:nvSpPr>
          <p:spPr bwMode="auto">
            <a:xfrm>
              <a:off x="249" y="143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48680"/>
            <a:ext cx="4661148" cy="595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elementary partic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068638"/>
            <a:ext cx="330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FER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340768"/>
            <a:ext cx="252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476672"/>
            <a:ext cx="82089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It is real pleasure for me to take part to this workshop,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on behalf of our INFN institution ,  welcome in Catania!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 hope you will enjoy the place, the city and the people.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 would like to thank you all for the enthusiastic adhesion to the workshop. 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My personal thanks are due to the he organizers for the invitation to celebrate  this meeting  in Catania.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For us all, the event  is a great opportunity, as well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n important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achievement of </a:t>
            </a:r>
            <a:r>
              <a:rPr lang="en-US" sz="2400" b="1" dirty="0" smtClean="0">
                <a:solidFill>
                  <a:srgbClr val="FF0000"/>
                </a:solidFill>
              </a:rPr>
              <a:t>human </a:t>
            </a:r>
            <a:r>
              <a:rPr lang="en-US" sz="2400" b="1" dirty="0" smtClean="0">
                <a:solidFill>
                  <a:srgbClr val="FF0000"/>
                </a:solidFill>
              </a:rPr>
              <a:t>and scientific cooperation. 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06-07-2011 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A.P.</a:t>
            </a:r>
            <a:endParaRPr lang="it-IT" sz="2400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433</Words>
  <Application>Microsoft Office PowerPoint</Application>
  <PresentationFormat>Presentazione su schermo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Equation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pagano</dc:creator>
  <cp:lastModifiedBy>pagano</cp:lastModifiedBy>
  <cp:revision>5</cp:revision>
  <dcterms:created xsi:type="dcterms:W3CDTF">2011-07-04T22:44:42Z</dcterms:created>
  <dcterms:modified xsi:type="dcterms:W3CDTF">2011-07-05T23:57:25Z</dcterms:modified>
</cp:coreProperties>
</file>