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wmf" ContentType="image/x-wm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2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579" autoAdjust="0"/>
  </p:normalViewPr>
  <p:slideViewPr>
    <p:cSldViewPr snapToGrid="0" snapToObjects="1">
      <p:cViewPr varScale="1">
        <p:scale>
          <a:sx n="75" d="100"/>
          <a:sy n="75" d="100"/>
        </p:scale>
        <p:origin x="-18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ABE3C3-597C-164B-9B90-4E07728ED568}" type="datetime1">
              <a:rPr lang="en-US" smtClean="0"/>
              <a:t>12/20/13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954E2-E386-014B-8DF8-B022E3A22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1425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891CC0-14DB-F747-A07C-B263EDEF15D0}" type="datetime1">
              <a:rPr lang="en-US" smtClean="0"/>
              <a:t>12/20/13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173C29-E0C5-2D4A-8DCC-EA4ECB738F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5110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447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gi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4" name="Picture 13" descr="LHCf_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5279">
            <a:off x="236240" y="241750"/>
            <a:ext cx="1203919" cy="85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pic>
        <p:nvPicPr>
          <p:cNvPr id="12" name="Picture 11" descr="LHCf_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5279">
            <a:off x="8184140" y="1312019"/>
            <a:ext cx="692903" cy="489231"/>
          </a:xfrm>
          <a:prstGeom prst="rect">
            <a:avLst/>
          </a:prstGeom>
        </p:spPr>
      </p:pic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2795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8329626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 userDrawn="1"/>
        </p:nvSpPr>
        <p:spPr>
          <a:xfrm>
            <a:off x="8187311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9" name="Picture 18" descr="LHCf_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5279">
            <a:off x="8303216" y="498497"/>
            <a:ext cx="692903" cy="489231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2795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77282" y="7365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029" y="73658"/>
            <a:ext cx="7556313" cy="11161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10" name="Rectangle 9"/>
          <p:cNvSpPr/>
          <p:nvPr userDrawn="1"/>
        </p:nvSpPr>
        <p:spPr>
          <a:xfrm>
            <a:off x="8329626" y="282574"/>
            <a:ext cx="642097" cy="8442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 userDrawn="1"/>
        </p:nvSpPr>
        <p:spPr>
          <a:xfrm>
            <a:off x="8187311" y="282574"/>
            <a:ext cx="91440" cy="8442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2" name="Picture 11" descr="LHCf_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5279">
            <a:off x="8303216" y="498497"/>
            <a:ext cx="692903" cy="489231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2795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8329626" y="282574"/>
            <a:ext cx="642097" cy="84429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 userDrawn="1"/>
        </p:nvSpPr>
        <p:spPr>
          <a:xfrm>
            <a:off x="8187311" y="282574"/>
            <a:ext cx="45719" cy="84429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 descr="LHCf_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5279">
            <a:off x="8303216" y="498497"/>
            <a:ext cx="692903" cy="489231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2795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2795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rgbClr val="FFCC0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3853945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pic>
        <p:nvPicPr>
          <p:cNvPr id="15" name="Picture 14" descr="LHCf_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5279">
            <a:off x="238605" y="299415"/>
            <a:ext cx="1203919" cy="85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4381" y="1656566"/>
            <a:ext cx="4038600" cy="933450"/>
          </a:xfrm>
        </p:spPr>
        <p:txBody>
          <a:bodyPr>
            <a:normAutofit/>
          </a:bodyPr>
          <a:lstStyle>
            <a:lvl1pPr>
              <a:defRPr sz="28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4620449"/>
            <a:ext cx="4038600" cy="1690704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389529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6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4653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pic>
        <p:nvPicPr>
          <p:cNvPr id="17" name="Picture 16" descr="LHCf_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5279">
            <a:off x="238605" y="299415"/>
            <a:ext cx="1203919" cy="85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42415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8" name="Rectangle 7"/>
          <p:cNvSpPr/>
          <p:nvPr userDrawn="1"/>
        </p:nvSpPr>
        <p:spPr>
          <a:xfrm>
            <a:off x="8329626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 userDrawn="1"/>
        </p:nvSpPr>
        <p:spPr>
          <a:xfrm>
            <a:off x="8187311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 descr="LHCf_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5279">
            <a:off x="8303216" y="498497"/>
            <a:ext cx="692903" cy="489231"/>
          </a:xfrm>
          <a:prstGeom prst="rect">
            <a:avLst/>
          </a:prstGeom>
        </p:spPr>
      </p:pic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2795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2795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478604"/>
            <a:ext cx="7556313" cy="11161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6" y="1981200"/>
            <a:ext cx="8224868" cy="451802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TextBox 8"/>
          <p:cNvSpPr txBox="1"/>
          <p:nvPr/>
        </p:nvSpPr>
        <p:spPr>
          <a:xfrm>
            <a:off x="1" y="228600"/>
            <a:ext cx="484094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 descr="LHCf_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5279">
            <a:off x="8184140" y="498497"/>
            <a:ext cx="692903" cy="4892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8289934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 userDrawn="1"/>
        </p:nvSpPr>
        <p:spPr>
          <a:xfrm>
            <a:off x="8147619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4" name="Picture 13" descr="LHCf_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5279">
            <a:off x="8263524" y="498497"/>
            <a:ext cx="692903" cy="489231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2795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pic>
        <p:nvPicPr>
          <p:cNvPr id="18" name="Picture 17" descr="LHCf_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5279">
            <a:off x="238605" y="299415"/>
            <a:ext cx="1203919" cy="8500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 descr="LHCf_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5279">
            <a:off x="1787148" y="3263336"/>
            <a:ext cx="692903" cy="4892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 userDrawn="1"/>
        </p:nvSpPr>
        <p:spPr>
          <a:xfrm>
            <a:off x="8329626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 userDrawn="1"/>
        </p:nvSpPr>
        <p:spPr>
          <a:xfrm>
            <a:off x="8187311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Picture 15" descr="LHCf_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5279">
            <a:off x="8303216" y="498497"/>
            <a:ext cx="692903" cy="489231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2795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8329626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Rectangle 14"/>
          <p:cNvSpPr/>
          <p:nvPr userDrawn="1"/>
        </p:nvSpPr>
        <p:spPr>
          <a:xfrm>
            <a:off x="8187311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6" name="Picture 15" descr="LHCf_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5279">
            <a:off x="8303216" y="498497"/>
            <a:ext cx="692903" cy="489231"/>
          </a:xfrm>
          <a:prstGeom prst="rect">
            <a:avLst/>
          </a:prstGeom>
        </p:spPr>
      </p:pic>
      <p:sp>
        <p:nvSpPr>
          <p:cNvPr id="13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0" y="652795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8329626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6" name="Rectangle 15"/>
          <p:cNvSpPr/>
          <p:nvPr userDrawn="1"/>
        </p:nvSpPr>
        <p:spPr>
          <a:xfrm>
            <a:off x="8187311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7" name="Picture 16" descr="LHCf_logo.g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825279">
            <a:off x="8303216" y="498497"/>
            <a:ext cx="692903" cy="489231"/>
          </a:xfrm>
          <a:prstGeom prst="rect">
            <a:avLst/>
          </a:prstGeom>
        </p:spPr>
      </p:pic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2795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527955"/>
            <a:ext cx="914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4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  <p:sldLayoutId id="2147484139" r:id="rId12"/>
    <p:sldLayoutId id="2147484140" r:id="rId13"/>
    <p:sldLayoutId id="2147484141" r:id="rId14"/>
    <p:sldLayoutId id="2147484142" r:id="rId15"/>
    <p:sldLayoutId id="2147484143" r:id="rId16"/>
    <p:sldLayoutId id="2147484144" r:id="rId17"/>
    <p:sldLayoutId id="2147484145" r:id="rId18"/>
    <p:sldLayoutId id="2147484146" r:id="rId19"/>
    <p:sldLayoutId id="2147484147" r:id="rId20"/>
    <p:sldLayoutId id="2147484148" r:id="rId2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tiff"/><Relationship Id="rId3" Type="http://schemas.openxmlformats.org/officeDocument/2006/relationships/image" Target="../media/image3.tif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97857" y="1027113"/>
            <a:ext cx="5638800" cy="1362075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LHCf: </a:t>
            </a:r>
            <a:r>
              <a:rPr lang="en-US" sz="3600" dirty="0" smtClean="0"/>
              <a:t>proposal for new measurements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2502384" y="2748407"/>
            <a:ext cx="57530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  <a:cs typeface="Adobe Arabic"/>
              </a:rPr>
              <a:t>Oscar Adriani</a:t>
            </a:r>
          </a:p>
          <a:p>
            <a:r>
              <a:rPr lang="en-US" dirty="0" smtClean="0">
                <a:solidFill>
                  <a:schemeClr val="accent2"/>
                </a:solidFill>
                <a:cs typeface="Adobe Arabic"/>
              </a:rPr>
              <a:t>University of Florence &amp; INFN Firenze</a:t>
            </a:r>
            <a:endParaRPr lang="en-US" dirty="0">
              <a:solidFill>
                <a:schemeClr val="accent2"/>
              </a:solidFill>
              <a:cs typeface="Adobe Arabic"/>
            </a:endParaRPr>
          </a:p>
        </p:txBody>
      </p:sp>
    </p:spTree>
    <p:extLst>
      <p:ext uri="{BB962C8B-B14F-4D97-AF65-F5344CB8AC3E}">
        <p14:creationId xmlns:p14="http://schemas.microsoft.com/office/powerpoint/2010/main" val="235435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I was in </a:t>
            </a:r>
            <a:r>
              <a:rPr lang="en-US" dirty="0" err="1" smtClean="0"/>
              <a:t>Saariselka</a:t>
            </a:r>
            <a:r>
              <a:rPr lang="en-US" dirty="0" smtClean="0"/>
              <a:t> (Finland, above Polar Circle) for the Blois conference, I had long discussions with Rainer </a:t>
            </a:r>
            <a:r>
              <a:rPr lang="en-US" dirty="0" err="1" smtClean="0"/>
              <a:t>Schicker</a:t>
            </a:r>
            <a:r>
              <a:rPr lang="en-US" dirty="0" smtClean="0"/>
              <a:t>, from Heidelberg, member of Alice collaboration</a:t>
            </a:r>
          </a:p>
          <a:p>
            <a:r>
              <a:rPr lang="en-US" sz="2400" dirty="0" smtClean="0"/>
              <a:t>His idea (after some iterations…): Use LHC D1 Dipole magnet as a spectrometer, to measure the charged particles up to ‘</a:t>
            </a:r>
            <a:r>
              <a:rPr lang="en-US" sz="3200" dirty="0" smtClean="0"/>
              <a:t>∞</a:t>
            </a:r>
            <a:r>
              <a:rPr lang="en-US" sz="2400" dirty="0" smtClean="0"/>
              <a:t>’rapidity</a:t>
            </a:r>
          </a:p>
          <a:p>
            <a:r>
              <a:rPr lang="en-US" sz="2400" dirty="0"/>
              <a:t>From the physics point of view they could be interested in charged particles (+or -, pions, </a:t>
            </a:r>
            <a:r>
              <a:rPr lang="en-US" sz="2400" dirty="0" err="1"/>
              <a:t>kaons</a:t>
            </a:r>
            <a:r>
              <a:rPr lang="en-US" sz="2400" dirty="0"/>
              <a:t> etc.) produced very forward in </a:t>
            </a:r>
            <a:r>
              <a:rPr lang="en-US" sz="2400" dirty="0" smtClean="0"/>
              <a:t>association </a:t>
            </a:r>
            <a:r>
              <a:rPr lang="en-US" sz="2400" dirty="0"/>
              <a:t>with protons for diffractive physics (resonance decays, for example).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5443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idea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845717" y="3132669"/>
            <a:ext cx="2963333" cy="33867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7-Point Star 6"/>
          <p:cNvSpPr/>
          <p:nvPr/>
        </p:nvSpPr>
        <p:spPr>
          <a:xfrm>
            <a:off x="1303851" y="2793999"/>
            <a:ext cx="541866" cy="541867"/>
          </a:xfrm>
          <a:prstGeom prst="star7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229235" y="3064933"/>
            <a:ext cx="10238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1896520" y="3064933"/>
            <a:ext cx="118534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396892" y="2424667"/>
            <a:ext cx="3892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845717" y="3331237"/>
            <a:ext cx="30941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Charged particle produced </a:t>
            </a:r>
          </a:p>
          <a:p>
            <a:r>
              <a:rPr lang="en-US" dirty="0" smtClean="0"/>
              <a:t>at ‘0 degrees’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677848" y="1862667"/>
            <a:ext cx="719044" cy="9313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1253073" y="1490138"/>
            <a:ext cx="201135" cy="9990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701464" y="3475568"/>
            <a:ext cx="584545" cy="103313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574796" y="3475568"/>
            <a:ext cx="110392" cy="11937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3"/>
          </p:cNvCxnSpPr>
          <p:nvPr/>
        </p:nvCxnSpPr>
        <p:spPr>
          <a:xfrm flipH="1">
            <a:off x="534029" y="3335869"/>
            <a:ext cx="920179" cy="7365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1659449" y="1778001"/>
            <a:ext cx="508012" cy="101599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809050" y="2709335"/>
            <a:ext cx="965217" cy="67733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D1 magnet</a:t>
            </a:r>
            <a:endParaRPr lang="en-US" sz="1600" dirty="0"/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1862653" y="2946409"/>
            <a:ext cx="2963333" cy="33867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06133" y="2590804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7 TeV Beam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5774267" y="2997210"/>
            <a:ext cx="3183466" cy="1320790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74267" y="3166537"/>
            <a:ext cx="2048933" cy="2167463"/>
          </a:xfrm>
          <a:prstGeom prst="line">
            <a:avLst/>
          </a:prstGeom>
          <a:ln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 rot="1442798">
            <a:off x="6824133" y="3131235"/>
            <a:ext cx="1421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7 TeV Beam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2785177">
            <a:off x="5295501" y="4165591"/>
            <a:ext cx="22182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Charged particle produced </a:t>
            </a:r>
          </a:p>
          <a:p>
            <a:r>
              <a:rPr lang="en-US" dirty="0" smtClean="0"/>
              <a:t>at ‘0 degrees’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 rot="1345292">
            <a:off x="7748424" y="3622570"/>
            <a:ext cx="149552" cy="20935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 rot="1345292">
            <a:off x="6391086" y="2781178"/>
            <a:ext cx="164016" cy="11945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 rot="1598276">
            <a:off x="6812919" y="1876568"/>
            <a:ext cx="20508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Detectors </a:t>
            </a:r>
          </a:p>
          <a:p>
            <a:r>
              <a:rPr lang="en-US" dirty="0" smtClean="0"/>
              <a:t>(Roman pot style)</a:t>
            </a:r>
            <a:endParaRPr lang="en-US" dirty="0"/>
          </a:p>
        </p:txBody>
      </p:sp>
      <p:cxnSp>
        <p:nvCxnSpPr>
          <p:cNvPr id="49" name="Straight Arrow Connector 48"/>
          <p:cNvCxnSpPr/>
          <p:nvPr/>
        </p:nvCxnSpPr>
        <p:spPr>
          <a:xfrm flipH="1">
            <a:off x="6810575" y="2252133"/>
            <a:ext cx="544234" cy="45197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8090342" y="2709335"/>
            <a:ext cx="169020" cy="62190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52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R1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59865"/>
            <a:ext cx="7145867" cy="2628658"/>
          </a:xfrm>
          <a:prstGeom prst="rect">
            <a:avLst/>
          </a:prstGeom>
        </p:spPr>
      </p:pic>
      <p:pic>
        <p:nvPicPr>
          <p:cNvPr id="9" name="Picture 8" descr="IR2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667" y="3218549"/>
            <a:ext cx="6959600" cy="3171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76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basic formulas</a:t>
            </a:r>
            <a:endParaRPr lang="en-US" dirty="0"/>
          </a:p>
        </p:txBody>
      </p:sp>
      <p:graphicFrame>
        <p:nvGraphicFramePr>
          <p:cNvPr id="3" name="Object 5"/>
          <p:cNvGraphicFramePr>
            <a:graphicFrameLocks noChangeAspect="1"/>
          </p:cNvGraphicFramePr>
          <p:nvPr/>
        </p:nvGraphicFramePr>
        <p:xfrm>
          <a:off x="5387975" y="3260725"/>
          <a:ext cx="169545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939800" imgH="419100" progId="Equation.3">
                  <p:embed/>
                </p:oleObj>
              </mc:Choice>
              <mc:Fallback>
                <p:oleObj name="Equation" r:id="rId3" imgW="9398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7975" y="3260725"/>
                        <a:ext cx="1695450" cy="755650"/>
                      </a:xfrm>
                      <a:prstGeom prst="rect">
                        <a:avLst/>
                      </a:prstGeom>
                      <a:solidFill>
                        <a:srgbClr val="00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55"/>
          <p:cNvGrpSpPr>
            <a:grpSpLocks/>
          </p:cNvGrpSpPr>
          <p:nvPr/>
        </p:nvGrpSpPr>
        <p:grpSpPr bwMode="auto">
          <a:xfrm>
            <a:off x="333375" y="2024063"/>
            <a:ext cx="3827463" cy="4281487"/>
            <a:chOff x="210" y="1275"/>
            <a:chExt cx="2411" cy="2697"/>
          </a:xfrm>
        </p:grpSpPr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774" y="1669"/>
              <a:ext cx="1447" cy="1449"/>
            </a:xfrm>
            <a:prstGeom prst="rect">
              <a:avLst/>
            </a:prstGeom>
            <a:solidFill>
              <a:srgbClr val="80C2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15"/>
            <p:cNvSpPr>
              <a:spLocks/>
            </p:cNvSpPr>
            <p:nvPr/>
          </p:nvSpPr>
          <p:spPr bwMode="auto">
            <a:xfrm>
              <a:off x="354" y="2150"/>
              <a:ext cx="2267" cy="561"/>
            </a:xfrm>
            <a:custGeom>
              <a:avLst/>
              <a:gdLst>
                <a:gd name="T0" fmla="*/ 422 w 2267"/>
                <a:gd name="T1" fmla="*/ 267 h 561"/>
                <a:gd name="T2" fmla="*/ 426 w 2267"/>
                <a:gd name="T3" fmla="*/ 263 h 561"/>
                <a:gd name="T4" fmla="*/ 460 w 2267"/>
                <a:gd name="T5" fmla="*/ 242 h 561"/>
                <a:gd name="T6" fmla="*/ 522 w 2267"/>
                <a:gd name="T7" fmla="*/ 204 h 561"/>
                <a:gd name="T8" fmla="*/ 658 w 2267"/>
                <a:gd name="T9" fmla="*/ 133 h 561"/>
                <a:gd name="T10" fmla="*/ 773 w 2267"/>
                <a:gd name="T11" fmla="*/ 83 h 561"/>
                <a:gd name="T12" fmla="*/ 898 w 2267"/>
                <a:gd name="T13" fmla="*/ 43 h 561"/>
                <a:gd name="T14" fmla="*/ 963 w 2267"/>
                <a:gd name="T15" fmla="*/ 25 h 561"/>
                <a:gd name="T16" fmla="*/ 1100 w 2267"/>
                <a:gd name="T17" fmla="*/ 8 h 561"/>
                <a:gd name="T18" fmla="*/ 1236 w 2267"/>
                <a:gd name="T19" fmla="*/ 14 h 561"/>
                <a:gd name="T20" fmla="*/ 1368 w 2267"/>
                <a:gd name="T21" fmla="*/ 39 h 561"/>
                <a:gd name="T22" fmla="*/ 1428 w 2267"/>
                <a:gd name="T23" fmla="*/ 58 h 561"/>
                <a:gd name="T24" fmla="*/ 1545 w 2267"/>
                <a:gd name="T25" fmla="*/ 100 h 561"/>
                <a:gd name="T26" fmla="*/ 1649 w 2267"/>
                <a:gd name="T27" fmla="*/ 150 h 561"/>
                <a:gd name="T28" fmla="*/ 1735 w 2267"/>
                <a:gd name="T29" fmla="*/ 198 h 561"/>
                <a:gd name="T30" fmla="*/ 1800 w 2267"/>
                <a:gd name="T31" fmla="*/ 240 h 561"/>
                <a:gd name="T32" fmla="*/ 1852 w 2267"/>
                <a:gd name="T33" fmla="*/ 277 h 561"/>
                <a:gd name="T34" fmla="*/ 1856 w 2267"/>
                <a:gd name="T35" fmla="*/ 281 h 561"/>
                <a:gd name="T36" fmla="*/ 2267 w 2267"/>
                <a:gd name="T37" fmla="*/ 553 h 561"/>
                <a:gd name="T38" fmla="*/ 1860 w 2267"/>
                <a:gd name="T39" fmla="*/ 275 h 561"/>
                <a:gd name="T40" fmla="*/ 1827 w 2267"/>
                <a:gd name="T41" fmla="*/ 250 h 561"/>
                <a:gd name="T42" fmla="*/ 1773 w 2267"/>
                <a:gd name="T43" fmla="*/ 213 h 561"/>
                <a:gd name="T44" fmla="*/ 1697 w 2267"/>
                <a:gd name="T45" fmla="*/ 167 h 561"/>
                <a:gd name="T46" fmla="*/ 1603 w 2267"/>
                <a:gd name="T47" fmla="*/ 117 h 561"/>
                <a:gd name="T48" fmla="*/ 1491 w 2267"/>
                <a:gd name="T49" fmla="*/ 69 h 561"/>
                <a:gd name="T50" fmla="*/ 1370 w 2267"/>
                <a:gd name="T51" fmla="*/ 31 h 561"/>
                <a:gd name="T52" fmla="*/ 1303 w 2267"/>
                <a:gd name="T53" fmla="*/ 16 h 561"/>
                <a:gd name="T54" fmla="*/ 1169 w 2267"/>
                <a:gd name="T55" fmla="*/ 0 h 561"/>
                <a:gd name="T56" fmla="*/ 1031 w 2267"/>
                <a:gd name="T57" fmla="*/ 8 h 561"/>
                <a:gd name="T58" fmla="*/ 896 w 2267"/>
                <a:gd name="T59" fmla="*/ 35 h 561"/>
                <a:gd name="T60" fmla="*/ 831 w 2267"/>
                <a:gd name="T61" fmla="*/ 54 h 561"/>
                <a:gd name="T62" fmla="*/ 710 w 2267"/>
                <a:gd name="T63" fmla="*/ 100 h 561"/>
                <a:gd name="T64" fmla="*/ 558 w 2267"/>
                <a:gd name="T65" fmla="*/ 173 h 561"/>
                <a:gd name="T66" fmla="*/ 483 w 2267"/>
                <a:gd name="T67" fmla="*/ 217 h 561"/>
                <a:gd name="T68" fmla="*/ 435 w 2267"/>
                <a:gd name="T69" fmla="*/ 248 h 561"/>
                <a:gd name="T70" fmla="*/ 418 w 2267"/>
                <a:gd name="T71" fmla="*/ 261 h 561"/>
                <a:gd name="T72" fmla="*/ 0 w 2267"/>
                <a:gd name="T73" fmla="*/ 517 h 561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0" t="0" r="r" b="b"/>
              <a:pathLst>
                <a:path w="2267" h="561">
                  <a:moveTo>
                    <a:pt x="4" y="524"/>
                  </a:moveTo>
                  <a:lnTo>
                    <a:pt x="422" y="267"/>
                  </a:lnTo>
                  <a:lnTo>
                    <a:pt x="426" y="261"/>
                  </a:lnTo>
                  <a:lnTo>
                    <a:pt x="426" y="263"/>
                  </a:lnTo>
                  <a:lnTo>
                    <a:pt x="439" y="256"/>
                  </a:lnTo>
                  <a:lnTo>
                    <a:pt x="460" y="242"/>
                  </a:lnTo>
                  <a:lnTo>
                    <a:pt x="487" y="225"/>
                  </a:lnTo>
                  <a:lnTo>
                    <a:pt x="522" y="204"/>
                  </a:lnTo>
                  <a:lnTo>
                    <a:pt x="562" y="181"/>
                  </a:lnTo>
                  <a:lnTo>
                    <a:pt x="658" y="133"/>
                  </a:lnTo>
                  <a:lnTo>
                    <a:pt x="714" y="108"/>
                  </a:lnTo>
                  <a:lnTo>
                    <a:pt x="773" y="83"/>
                  </a:lnTo>
                  <a:lnTo>
                    <a:pt x="835" y="62"/>
                  </a:lnTo>
                  <a:lnTo>
                    <a:pt x="898" y="43"/>
                  </a:lnTo>
                  <a:lnTo>
                    <a:pt x="896" y="43"/>
                  </a:lnTo>
                  <a:lnTo>
                    <a:pt x="963" y="25"/>
                  </a:lnTo>
                  <a:lnTo>
                    <a:pt x="1031" y="16"/>
                  </a:lnTo>
                  <a:lnTo>
                    <a:pt x="1100" y="8"/>
                  </a:lnTo>
                  <a:lnTo>
                    <a:pt x="1169" y="8"/>
                  </a:lnTo>
                  <a:lnTo>
                    <a:pt x="1236" y="14"/>
                  </a:lnTo>
                  <a:lnTo>
                    <a:pt x="1303" y="23"/>
                  </a:lnTo>
                  <a:lnTo>
                    <a:pt x="1368" y="39"/>
                  </a:lnTo>
                  <a:lnTo>
                    <a:pt x="1366" y="39"/>
                  </a:lnTo>
                  <a:lnTo>
                    <a:pt x="1428" y="58"/>
                  </a:lnTo>
                  <a:lnTo>
                    <a:pt x="1487" y="77"/>
                  </a:lnTo>
                  <a:lnTo>
                    <a:pt x="1545" y="100"/>
                  </a:lnTo>
                  <a:lnTo>
                    <a:pt x="1599" y="125"/>
                  </a:lnTo>
                  <a:lnTo>
                    <a:pt x="1649" y="150"/>
                  </a:lnTo>
                  <a:lnTo>
                    <a:pt x="1693" y="175"/>
                  </a:lnTo>
                  <a:lnTo>
                    <a:pt x="1735" y="198"/>
                  </a:lnTo>
                  <a:lnTo>
                    <a:pt x="1770" y="221"/>
                  </a:lnTo>
                  <a:lnTo>
                    <a:pt x="1800" y="240"/>
                  </a:lnTo>
                  <a:lnTo>
                    <a:pt x="1823" y="258"/>
                  </a:lnTo>
                  <a:lnTo>
                    <a:pt x="1852" y="277"/>
                  </a:lnTo>
                  <a:lnTo>
                    <a:pt x="1852" y="275"/>
                  </a:lnTo>
                  <a:lnTo>
                    <a:pt x="1856" y="281"/>
                  </a:lnTo>
                  <a:lnTo>
                    <a:pt x="2263" y="561"/>
                  </a:lnTo>
                  <a:lnTo>
                    <a:pt x="2267" y="553"/>
                  </a:lnTo>
                  <a:lnTo>
                    <a:pt x="1860" y="273"/>
                  </a:lnTo>
                  <a:lnTo>
                    <a:pt x="1860" y="275"/>
                  </a:lnTo>
                  <a:lnTo>
                    <a:pt x="1856" y="269"/>
                  </a:lnTo>
                  <a:lnTo>
                    <a:pt x="1827" y="250"/>
                  </a:lnTo>
                  <a:lnTo>
                    <a:pt x="1804" y="233"/>
                  </a:lnTo>
                  <a:lnTo>
                    <a:pt x="1773" y="213"/>
                  </a:lnTo>
                  <a:lnTo>
                    <a:pt x="1739" y="190"/>
                  </a:lnTo>
                  <a:lnTo>
                    <a:pt x="1697" y="167"/>
                  </a:lnTo>
                  <a:lnTo>
                    <a:pt x="1652" y="142"/>
                  </a:lnTo>
                  <a:lnTo>
                    <a:pt x="1603" y="117"/>
                  </a:lnTo>
                  <a:lnTo>
                    <a:pt x="1549" y="93"/>
                  </a:lnTo>
                  <a:lnTo>
                    <a:pt x="1491" y="69"/>
                  </a:lnTo>
                  <a:lnTo>
                    <a:pt x="1432" y="50"/>
                  </a:lnTo>
                  <a:lnTo>
                    <a:pt x="1370" y="31"/>
                  </a:lnTo>
                  <a:lnTo>
                    <a:pt x="1368" y="31"/>
                  </a:lnTo>
                  <a:lnTo>
                    <a:pt x="1303" y="16"/>
                  </a:lnTo>
                  <a:lnTo>
                    <a:pt x="1236" y="6"/>
                  </a:lnTo>
                  <a:lnTo>
                    <a:pt x="1169" y="0"/>
                  </a:lnTo>
                  <a:lnTo>
                    <a:pt x="1100" y="0"/>
                  </a:lnTo>
                  <a:lnTo>
                    <a:pt x="1031" y="8"/>
                  </a:lnTo>
                  <a:lnTo>
                    <a:pt x="963" y="18"/>
                  </a:lnTo>
                  <a:lnTo>
                    <a:pt x="896" y="35"/>
                  </a:lnTo>
                  <a:lnTo>
                    <a:pt x="894" y="35"/>
                  </a:lnTo>
                  <a:lnTo>
                    <a:pt x="831" y="54"/>
                  </a:lnTo>
                  <a:lnTo>
                    <a:pt x="769" y="75"/>
                  </a:lnTo>
                  <a:lnTo>
                    <a:pt x="710" y="100"/>
                  </a:lnTo>
                  <a:lnTo>
                    <a:pt x="654" y="125"/>
                  </a:lnTo>
                  <a:lnTo>
                    <a:pt x="558" y="173"/>
                  </a:lnTo>
                  <a:lnTo>
                    <a:pt x="518" y="196"/>
                  </a:lnTo>
                  <a:lnTo>
                    <a:pt x="483" y="217"/>
                  </a:lnTo>
                  <a:lnTo>
                    <a:pt x="457" y="235"/>
                  </a:lnTo>
                  <a:lnTo>
                    <a:pt x="435" y="248"/>
                  </a:lnTo>
                  <a:lnTo>
                    <a:pt x="422" y="256"/>
                  </a:lnTo>
                  <a:lnTo>
                    <a:pt x="418" y="261"/>
                  </a:lnTo>
                  <a:lnTo>
                    <a:pt x="418" y="260"/>
                  </a:lnTo>
                  <a:lnTo>
                    <a:pt x="0" y="517"/>
                  </a:lnTo>
                  <a:lnTo>
                    <a:pt x="4" y="524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Line 16"/>
            <p:cNvSpPr>
              <a:spLocks noChangeShapeType="1"/>
            </p:cNvSpPr>
            <p:nvPr/>
          </p:nvSpPr>
          <p:spPr bwMode="auto">
            <a:xfrm>
              <a:off x="774" y="2434"/>
              <a:ext cx="712" cy="153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Line 17"/>
            <p:cNvSpPr>
              <a:spLocks noChangeShapeType="1"/>
            </p:cNvSpPr>
            <p:nvPr/>
          </p:nvSpPr>
          <p:spPr bwMode="auto">
            <a:xfrm flipH="1">
              <a:off x="1490" y="2431"/>
              <a:ext cx="716" cy="1537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Line 18"/>
            <p:cNvSpPr>
              <a:spLocks noChangeShapeType="1"/>
            </p:cNvSpPr>
            <p:nvPr/>
          </p:nvSpPr>
          <p:spPr bwMode="auto">
            <a:xfrm flipV="1">
              <a:off x="776" y="1394"/>
              <a:ext cx="1" cy="1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Line 19"/>
            <p:cNvSpPr>
              <a:spLocks noChangeShapeType="1"/>
            </p:cNvSpPr>
            <p:nvPr/>
          </p:nvSpPr>
          <p:spPr bwMode="auto">
            <a:xfrm flipV="1">
              <a:off x="2210" y="1394"/>
              <a:ext cx="1" cy="18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20"/>
            <p:cNvSpPr>
              <a:spLocks noChangeShapeType="1"/>
            </p:cNvSpPr>
            <p:nvPr/>
          </p:nvSpPr>
          <p:spPr bwMode="auto">
            <a:xfrm>
              <a:off x="776" y="1465"/>
              <a:ext cx="143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21"/>
            <p:cNvSpPr>
              <a:spLocks/>
            </p:cNvSpPr>
            <p:nvPr/>
          </p:nvSpPr>
          <p:spPr bwMode="auto">
            <a:xfrm>
              <a:off x="776" y="1430"/>
              <a:ext cx="71" cy="72"/>
            </a:xfrm>
            <a:custGeom>
              <a:avLst/>
              <a:gdLst>
                <a:gd name="T0" fmla="*/ 71 w 71"/>
                <a:gd name="T1" fmla="*/ 0 h 72"/>
                <a:gd name="T2" fmla="*/ 0 w 71"/>
                <a:gd name="T3" fmla="*/ 35 h 72"/>
                <a:gd name="T4" fmla="*/ 71 w 71"/>
                <a:gd name="T5" fmla="*/ 72 h 72"/>
                <a:gd name="T6" fmla="*/ 37 w 71"/>
                <a:gd name="T7" fmla="*/ 35 h 72"/>
                <a:gd name="T8" fmla="*/ 71 w 71"/>
                <a:gd name="T9" fmla="*/ 0 h 7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1" h="72">
                  <a:moveTo>
                    <a:pt x="71" y="0"/>
                  </a:moveTo>
                  <a:lnTo>
                    <a:pt x="0" y="35"/>
                  </a:lnTo>
                  <a:lnTo>
                    <a:pt x="71" y="72"/>
                  </a:lnTo>
                  <a:lnTo>
                    <a:pt x="37" y="3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auto">
            <a:xfrm>
              <a:off x="2139" y="1429"/>
              <a:ext cx="71" cy="73"/>
            </a:xfrm>
            <a:custGeom>
              <a:avLst/>
              <a:gdLst>
                <a:gd name="T0" fmla="*/ 0 w 71"/>
                <a:gd name="T1" fmla="*/ 0 h 73"/>
                <a:gd name="T2" fmla="*/ 71 w 71"/>
                <a:gd name="T3" fmla="*/ 36 h 73"/>
                <a:gd name="T4" fmla="*/ 0 w 71"/>
                <a:gd name="T5" fmla="*/ 73 h 73"/>
                <a:gd name="T6" fmla="*/ 34 w 71"/>
                <a:gd name="T7" fmla="*/ 36 h 73"/>
                <a:gd name="T8" fmla="*/ 0 w 71"/>
                <a:gd name="T9" fmla="*/ 0 h 7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1" h="73">
                  <a:moveTo>
                    <a:pt x="0" y="0"/>
                  </a:moveTo>
                  <a:lnTo>
                    <a:pt x="71" y="36"/>
                  </a:lnTo>
                  <a:lnTo>
                    <a:pt x="0" y="73"/>
                  </a:lnTo>
                  <a:lnTo>
                    <a:pt x="34" y="3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Rectangle 23"/>
            <p:cNvSpPr>
              <a:spLocks noChangeArrowheads="1"/>
            </p:cNvSpPr>
            <p:nvPr/>
          </p:nvSpPr>
          <p:spPr bwMode="auto">
            <a:xfrm>
              <a:off x="1450" y="1275"/>
              <a:ext cx="80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>
                  <a:solidFill>
                    <a:srgbClr val="000000"/>
                  </a:solidFill>
                </a:rPr>
                <a:t>L</a:t>
              </a:r>
              <a:endParaRPr lang="it-IT"/>
            </a:p>
          </p:txBody>
        </p:sp>
        <p:sp>
          <p:nvSpPr>
            <p:cNvPr id="15" name="Rectangle 24"/>
            <p:cNvSpPr>
              <a:spLocks noChangeArrowheads="1"/>
            </p:cNvSpPr>
            <p:nvPr/>
          </p:nvSpPr>
          <p:spPr bwMode="auto">
            <a:xfrm>
              <a:off x="1889" y="3156"/>
              <a:ext cx="79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>
                  <a:solidFill>
                    <a:srgbClr val="000000"/>
                  </a:solidFill>
                  <a:latin typeface="Symbol" charset="0"/>
                </a:rPr>
                <a:t>r</a:t>
              </a:r>
              <a:endParaRPr lang="it-IT"/>
            </a:p>
          </p:txBody>
        </p:sp>
        <p:sp>
          <p:nvSpPr>
            <p:cNvPr id="16" name="Freeform 25"/>
            <p:cNvSpPr>
              <a:spLocks/>
            </p:cNvSpPr>
            <p:nvPr/>
          </p:nvSpPr>
          <p:spPr bwMode="auto">
            <a:xfrm>
              <a:off x="210" y="2410"/>
              <a:ext cx="566" cy="347"/>
            </a:xfrm>
            <a:custGeom>
              <a:avLst/>
              <a:gdLst>
                <a:gd name="T0" fmla="*/ 562 w 566"/>
                <a:gd name="T1" fmla="*/ 0 h 347"/>
                <a:gd name="T2" fmla="*/ 0 w 566"/>
                <a:gd name="T3" fmla="*/ 339 h 347"/>
                <a:gd name="T4" fmla="*/ 4 w 566"/>
                <a:gd name="T5" fmla="*/ 347 h 347"/>
                <a:gd name="T6" fmla="*/ 566 w 566"/>
                <a:gd name="T7" fmla="*/ 7 h 347"/>
                <a:gd name="T8" fmla="*/ 562 w 566"/>
                <a:gd name="T9" fmla="*/ 0 h 34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66" h="347">
                  <a:moveTo>
                    <a:pt x="562" y="0"/>
                  </a:moveTo>
                  <a:lnTo>
                    <a:pt x="0" y="339"/>
                  </a:lnTo>
                  <a:lnTo>
                    <a:pt x="4" y="347"/>
                  </a:lnTo>
                  <a:lnTo>
                    <a:pt x="566" y="7"/>
                  </a:lnTo>
                  <a:lnTo>
                    <a:pt x="562" y="0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6"/>
            <p:cNvSpPr>
              <a:spLocks/>
            </p:cNvSpPr>
            <p:nvPr/>
          </p:nvSpPr>
          <p:spPr bwMode="auto">
            <a:xfrm>
              <a:off x="738" y="2413"/>
              <a:ext cx="36" cy="29"/>
            </a:xfrm>
            <a:custGeom>
              <a:avLst/>
              <a:gdLst>
                <a:gd name="T0" fmla="*/ 17 w 36"/>
                <a:gd name="T1" fmla="*/ 29 h 29"/>
                <a:gd name="T2" fmla="*/ 36 w 36"/>
                <a:gd name="T3" fmla="*/ 0 h 29"/>
                <a:gd name="T4" fmla="*/ 0 w 36"/>
                <a:gd name="T5" fmla="*/ 2 h 29"/>
                <a:gd name="T6" fmla="*/ 23 w 36"/>
                <a:gd name="T7" fmla="*/ 8 h 29"/>
                <a:gd name="T8" fmla="*/ 17 w 36"/>
                <a:gd name="T9" fmla="*/ 29 h 2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6" h="29">
                  <a:moveTo>
                    <a:pt x="17" y="29"/>
                  </a:moveTo>
                  <a:lnTo>
                    <a:pt x="36" y="0"/>
                  </a:lnTo>
                  <a:lnTo>
                    <a:pt x="0" y="2"/>
                  </a:lnTo>
                  <a:lnTo>
                    <a:pt x="23" y="8"/>
                  </a:lnTo>
                  <a:lnTo>
                    <a:pt x="17" y="29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7"/>
            <p:cNvSpPr>
              <a:spLocks/>
            </p:cNvSpPr>
            <p:nvPr/>
          </p:nvSpPr>
          <p:spPr bwMode="auto">
            <a:xfrm>
              <a:off x="713" y="2410"/>
              <a:ext cx="67" cy="53"/>
            </a:xfrm>
            <a:custGeom>
              <a:avLst/>
              <a:gdLst>
                <a:gd name="T0" fmla="*/ 32 w 67"/>
                <a:gd name="T1" fmla="*/ 53 h 53"/>
                <a:gd name="T2" fmla="*/ 67 w 67"/>
                <a:gd name="T3" fmla="*/ 0 h 53"/>
                <a:gd name="T4" fmla="*/ 0 w 67"/>
                <a:gd name="T5" fmla="*/ 3 h 53"/>
                <a:gd name="T6" fmla="*/ 48 w 67"/>
                <a:gd name="T7" fmla="*/ 15 h 53"/>
                <a:gd name="T8" fmla="*/ 44 w 67"/>
                <a:gd name="T9" fmla="*/ 9 h 53"/>
                <a:gd name="T10" fmla="*/ 32 w 67"/>
                <a:gd name="T11" fmla="*/ 53 h 53"/>
                <a:gd name="T12" fmla="*/ 46 w 67"/>
                <a:gd name="T13" fmla="*/ 34 h 53"/>
                <a:gd name="T14" fmla="*/ 52 w 67"/>
                <a:gd name="T15" fmla="*/ 9 h 53"/>
                <a:gd name="T16" fmla="*/ 25 w 67"/>
                <a:gd name="T17" fmla="*/ 1 h 53"/>
                <a:gd name="T18" fmla="*/ 25 w 67"/>
                <a:gd name="T19" fmla="*/ 9 h 53"/>
                <a:gd name="T20" fmla="*/ 61 w 67"/>
                <a:gd name="T21" fmla="*/ 7 h 53"/>
                <a:gd name="T22" fmla="*/ 57 w 67"/>
                <a:gd name="T23" fmla="*/ 1 h 53"/>
                <a:gd name="T24" fmla="*/ 38 w 67"/>
                <a:gd name="T25" fmla="*/ 30 h 53"/>
                <a:gd name="T26" fmla="*/ 46 w 67"/>
                <a:gd name="T27" fmla="*/ 34 h 53"/>
                <a:gd name="T28" fmla="*/ 32 w 67"/>
                <a:gd name="T29" fmla="*/ 53 h 5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67" h="53">
                  <a:moveTo>
                    <a:pt x="32" y="53"/>
                  </a:moveTo>
                  <a:lnTo>
                    <a:pt x="67" y="0"/>
                  </a:lnTo>
                  <a:lnTo>
                    <a:pt x="0" y="3"/>
                  </a:lnTo>
                  <a:lnTo>
                    <a:pt x="48" y="15"/>
                  </a:lnTo>
                  <a:lnTo>
                    <a:pt x="44" y="9"/>
                  </a:lnTo>
                  <a:lnTo>
                    <a:pt x="32" y="53"/>
                  </a:lnTo>
                  <a:lnTo>
                    <a:pt x="46" y="34"/>
                  </a:lnTo>
                  <a:lnTo>
                    <a:pt x="52" y="9"/>
                  </a:lnTo>
                  <a:lnTo>
                    <a:pt x="25" y="1"/>
                  </a:lnTo>
                  <a:lnTo>
                    <a:pt x="25" y="9"/>
                  </a:lnTo>
                  <a:lnTo>
                    <a:pt x="61" y="7"/>
                  </a:lnTo>
                  <a:lnTo>
                    <a:pt x="57" y="1"/>
                  </a:lnTo>
                  <a:lnTo>
                    <a:pt x="38" y="30"/>
                  </a:lnTo>
                  <a:lnTo>
                    <a:pt x="46" y="34"/>
                  </a:lnTo>
                  <a:lnTo>
                    <a:pt x="32" y="53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Line 31"/>
            <p:cNvSpPr>
              <a:spLocks noChangeShapeType="1"/>
            </p:cNvSpPr>
            <p:nvPr/>
          </p:nvSpPr>
          <p:spPr bwMode="auto">
            <a:xfrm>
              <a:off x="768" y="2427"/>
              <a:ext cx="144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32"/>
            <p:cNvSpPr>
              <a:spLocks noChangeShapeType="1"/>
            </p:cNvSpPr>
            <p:nvPr/>
          </p:nvSpPr>
          <p:spPr bwMode="auto">
            <a:xfrm flipH="1">
              <a:off x="1440" y="2154"/>
              <a:ext cx="1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Line 33"/>
            <p:cNvSpPr>
              <a:spLocks noChangeShapeType="1"/>
            </p:cNvSpPr>
            <p:nvPr/>
          </p:nvSpPr>
          <p:spPr bwMode="auto">
            <a:xfrm flipH="1">
              <a:off x="1440" y="2427"/>
              <a:ext cx="1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1223" y="3339"/>
              <a:ext cx="517" cy="67"/>
            </a:xfrm>
            <a:custGeom>
              <a:avLst/>
              <a:gdLst>
                <a:gd name="T0" fmla="*/ 0 w 517"/>
                <a:gd name="T1" fmla="*/ 63 h 67"/>
                <a:gd name="T2" fmla="*/ 2 w 517"/>
                <a:gd name="T3" fmla="*/ 63 h 67"/>
                <a:gd name="T4" fmla="*/ 6 w 517"/>
                <a:gd name="T5" fmla="*/ 61 h 67"/>
                <a:gd name="T6" fmla="*/ 14 w 517"/>
                <a:gd name="T7" fmla="*/ 57 h 67"/>
                <a:gd name="T8" fmla="*/ 25 w 517"/>
                <a:gd name="T9" fmla="*/ 53 h 67"/>
                <a:gd name="T10" fmla="*/ 52 w 517"/>
                <a:gd name="T11" fmla="*/ 42 h 67"/>
                <a:gd name="T12" fmla="*/ 87 w 517"/>
                <a:gd name="T13" fmla="*/ 30 h 67"/>
                <a:gd name="T14" fmla="*/ 129 w 517"/>
                <a:gd name="T15" fmla="*/ 19 h 67"/>
                <a:gd name="T16" fmla="*/ 175 w 517"/>
                <a:gd name="T17" fmla="*/ 9 h 67"/>
                <a:gd name="T18" fmla="*/ 223 w 517"/>
                <a:gd name="T19" fmla="*/ 2 h 67"/>
                <a:gd name="T20" fmla="*/ 271 w 517"/>
                <a:gd name="T21" fmla="*/ 0 h 67"/>
                <a:gd name="T22" fmla="*/ 319 w 517"/>
                <a:gd name="T23" fmla="*/ 4 h 67"/>
                <a:gd name="T24" fmla="*/ 365 w 517"/>
                <a:gd name="T25" fmla="*/ 9 h 67"/>
                <a:gd name="T26" fmla="*/ 405 w 517"/>
                <a:gd name="T27" fmla="*/ 21 h 67"/>
                <a:gd name="T28" fmla="*/ 444 w 517"/>
                <a:gd name="T29" fmla="*/ 34 h 67"/>
                <a:gd name="T30" fmla="*/ 472 w 517"/>
                <a:gd name="T31" fmla="*/ 46 h 67"/>
                <a:gd name="T32" fmla="*/ 497 w 517"/>
                <a:gd name="T33" fmla="*/ 57 h 67"/>
                <a:gd name="T34" fmla="*/ 511 w 517"/>
                <a:gd name="T35" fmla="*/ 63 h 67"/>
                <a:gd name="T36" fmla="*/ 515 w 517"/>
                <a:gd name="T37" fmla="*/ 67 h 67"/>
                <a:gd name="T38" fmla="*/ 517 w 517"/>
                <a:gd name="T39" fmla="*/ 67 h 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517" h="67">
                  <a:moveTo>
                    <a:pt x="0" y="63"/>
                  </a:moveTo>
                  <a:lnTo>
                    <a:pt x="2" y="63"/>
                  </a:lnTo>
                  <a:lnTo>
                    <a:pt x="6" y="61"/>
                  </a:lnTo>
                  <a:lnTo>
                    <a:pt x="14" y="57"/>
                  </a:lnTo>
                  <a:lnTo>
                    <a:pt x="25" y="53"/>
                  </a:lnTo>
                  <a:lnTo>
                    <a:pt x="52" y="42"/>
                  </a:lnTo>
                  <a:lnTo>
                    <a:pt x="87" y="30"/>
                  </a:lnTo>
                  <a:lnTo>
                    <a:pt x="129" y="19"/>
                  </a:lnTo>
                  <a:lnTo>
                    <a:pt x="175" y="9"/>
                  </a:lnTo>
                  <a:lnTo>
                    <a:pt x="223" y="2"/>
                  </a:lnTo>
                  <a:lnTo>
                    <a:pt x="271" y="0"/>
                  </a:lnTo>
                  <a:lnTo>
                    <a:pt x="319" y="4"/>
                  </a:lnTo>
                  <a:lnTo>
                    <a:pt x="365" y="9"/>
                  </a:lnTo>
                  <a:lnTo>
                    <a:pt x="405" y="21"/>
                  </a:lnTo>
                  <a:lnTo>
                    <a:pt x="444" y="34"/>
                  </a:lnTo>
                  <a:lnTo>
                    <a:pt x="472" y="46"/>
                  </a:lnTo>
                  <a:lnTo>
                    <a:pt x="497" y="57"/>
                  </a:lnTo>
                  <a:lnTo>
                    <a:pt x="511" y="63"/>
                  </a:lnTo>
                  <a:lnTo>
                    <a:pt x="515" y="67"/>
                  </a:lnTo>
                  <a:lnTo>
                    <a:pt x="517" y="67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40"/>
            <p:cNvSpPr>
              <a:spLocks noChangeArrowheads="1"/>
            </p:cNvSpPr>
            <p:nvPr/>
          </p:nvSpPr>
          <p:spPr bwMode="auto">
            <a:xfrm>
              <a:off x="1431" y="3496"/>
              <a:ext cx="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>
                  <a:solidFill>
                    <a:srgbClr val="000000"/>
                  </a:solidFill>
                  <a:latin typeface="Symbol" charset="0"/>
                </a:rPr>
                <a:t>q</a:t>
              </a:r>
              <a:endParaRPr lang="it-IT"/>
            </a:p>
          </p:txBody>
        </p:sp>
        <p:sp>
          <p:nvSpPr>
            <p:cNvPr id="24" name="Oval 41"/>
            <p:cNvSpPr>
              <a:spLocks noChangeArrowheads="1"/>
            </p:cNvSpPr>
            <p:nvPr/>
          </p:nvSpPr>
          <p:spPr bwMode="auto">
            <a:xfrm>
              <a:off x="928" y="1859"/>
              <a:ext cx="98" cy="97"/>
            </a:xfrm>
            <a:prstGeom prst="ellipse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42"/>
            <p:cNvSpPr>
              <a:spLocks noChangeShapeType="1"/>
            </p:cNvSpPr>
            <p:nvPr/>
          </p:nvSpPr>
          <p:spPr bwMode="auto">
            <a:xfrm>
              <a:off x="947" y="1868"/>
              <a:ext cx="57" cy="7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43"/>
            <p:cNvSpPr>
              <a:spLocks noChangeShapeType="1"/>
            </p:cNvSpPr>
            <p:nvPr/>
          </p:nvSpPr>
          <p:spPr bwMode="auto">
            <a:xfrm flipH="1">
              <a:off x="937" y="1878"/>
              <a:ext cx="73" cy="54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Rectangle 44"/>
            <p:cNvSpPr>
              <a:spLocks noChangeArrowheads="1"/>
            </p:cNvSpPr>
            <p:nvPr/>
          </p:nvSpPr>
          <p:spPr bwMode="auto">
            <a:xfrm>
              <a:off x="1041" y="1837"/>
              <a:ext cx="9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>
                  <a:solidFill>
                    <a:srgbClr val="000000"/>
                  </a:solidFill>
                </a:rPr>
                <a:t>B</a:t>
              </a:r>
              <a:endParaRPr lang="it-IT"/>
            </a:p>
          </p:txBody>
        </p:sp>
        <p:sp>
          <p:nvSpPr>
            <p:cNvPr id="28" name="Line 45"/>
            <p:cNvSpPr>
              <a:spLocks noChangeShapeType="1"/>
            </p:cNvSpPr>
            <p:nvPr/>
          </p:nvSpPr>
          <p:spPr bwMode="auto">
            <a:xfrm>
              <a:off x="300" y="2108"/>
              <a:ext cx="330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Freeform 46"/>
            <p:cNvSpPr>
              <a:spLocks/>
            </p:cNvSpPr>
            <p:nvPr/>
          </p:nvSpPr>
          <p:spPr bwMode="auto">
            <a:xfrm>
              <a:off x="559" y="2072"/>
              <a:ext cx="71" cy="73"/>
            </a:xfrm>
            <a:custGeom>
              <a:avLst/>
              <a:gdLst>
                <a:gd name="T0" fmla="*/ 0 w 71"/>
                <a:gd name="T1" fmla="*/ 0 h 73"/>
                <a:gd name="T2" fmla="*/ 71 w 71"/>
                <a:gd name="T3" fmla="*/ 36 h 73"/>
                <a:gd name="T4" fmla="*/ 0 w 71"/>
                <a:gd name="T5" fmla="*/ 73 h 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1" h="73">
                  <a:moveTo>
                    <a:pt x="0" y="0"/>
                  </a:moveTo>
                  <a:lnTo>
                    <a:pt x="71" y="36"/>
                  </a:lnTo>
                  <a:lnTo>
                    <a:pt x="0" y="7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47"/>
            <p:cNvSpPr>
              <a:spLocks noChangeShapeType="1"/>
            </p:cNvSpPr>
            <p:nvPr/>
          </p:nvSpPr>
          <p:spPr bwMode="auto">
            <a:xfrm flipV="1">
              <a:off x="300" y="1786"/>
              <a:ext cx="1" cy="32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Freeform 48"/>
            <p:cNvSpPr>
              <a:spLocks/>
            </p:cNvSpPr>
            <p:nvPr/>
          </p:nvSpPr>
          <p:spPr bwMode="auto">
            <a:xfrm>
              <a:off x="264" y="1786"/>
              <a:ext cx="71" cy="73"/>
            </a:xfrm>
            <a:custGeom>
              <a:avLst/>
              <a:gdLst>
                <a:gd name="T0" fmla="*/ 0 w 71"/>
                <a:gd name="T1" fmla="*/ 73 h 73"/>
                <a:gd name="T2" fmla="*/ 36 w 71"/>
                <a:gd name="T3" fmla="*/ 0 h 73"/>
                <a:gd name="T4" fmla="*/ 71 w 71"/>
                <a:gd name="T5" fmla="*/ 73 h 73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71" h="73">
                  <a:moveTo>
                    <a:pt x="0" y="73"/>
                  </a:moveTo>
                  <a:lnTo>
                    <a:pt x="36" y="0"/>
                  </a:lnTo>
                  <a:lnTo>
                    <a:pt x="71" y="73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49"/>
            <p:cNvSpPr>
              <a:spLocks noChangeArrowheads="1"/>
            </p:cNvSpPr>
            <p:nvPr/>
          </p:nvSpPr>
          <p:spPr bwMode="auto">
            <a:xfrm>
              <a:off x="617" y="2114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>
                  <a:solidFill>
                    <a:srgbClr val="000000"/>
                  </a:solidFill>
                </a:rPr>
                <a:t>s</a:t>
              </a:r>
              <a:endParaRPr lang="it-IT"/>
            </a:p>
          </p:txBody>
        </p:sp>
        <p:sp>
          <p:nvSpPr>
            <p:cNvPr id="33" name="Line 51"/>
            <p:cNvSpPr>
              <a:spLocks noChangeShapeType="1"/>
            </p:cNvSpPr>
            <p:nvPr/>
          </p:nvSpPr>
          <p:spPr bwMode="auto">
            <a:xfrm flipV="1">
              <a:off x="618" y="1752"/>
              <a:ext cx="1242" cy="75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4" name="Line 52"/>
            <p:cNvSpPr>
              <a:spLocks noChangeShapeType="1"/>
            </p:cNvSpPr>
            <p:nvPr/>
          </p:nvSpPr>
          <p:spPr bwMode="auto">
            <a:xfrm flipH="1" flipV="1">
              <a:off x="1398" y="1884"/>
              <a:ext cx="828" cy="5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5" name="Rectangle 53"/>
            <p:cNvSpPr>
              <a:spLocks noChangeArrowheads="1"/>
            </p:cNvSpPr>
            <p:nvPr/>
          </p:nvSpPr>
          <p:spPr bwMode="auto">
            <a:xfrm>
              <a:off x="1796" y="1893"/>
              <a:ext cx="7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it-IT">
                  <a:solidFill>
                    <a:srgbClr val="000000"/>
                  </a:solidFill>
                  <a:latin typeface="Symbol" charset="0"/>
                </a:rPr>
                <a:t>q</a:t>
              </a:r>
              <a:endParaRPr lang="it-IT"/>
            </a:p>
          </p:txBody>
        </p:sp>
        <p:sp>
          <p:nvSpPr>
            <p:cNvPr id="36" name="Arc 54"/>
            <p:cNvSpPr>
              <a:spLocks/>
            </p:cNvSpPr>
            <p:nvPr/>
          </p:nvSpPr>
          <p:spPr bwMode="auto">
            <a:xfrm>
              <a:off x="1662" y="1878"/>
              <a:ext cx="56" cy="21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-1"/>
                  </a:moveTo>
                  <a:cubicBezTo>
                    <a:pt x="11929" y="-1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1666340" y="1591738"/>
            <a:ext cx="1336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D1 magnet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720050" y="4426067"/>
            <a:ext cx="40027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p</a:t>
            </a:r>
            <a:r>
              <a:rPr lang="en-US" sz="2800" dirty="0" smtClean="0">
                <a:solidFill>
                  <a:schemeClr val="tx1"/>
                </a:solidFill>
              </a:rPr>
              <a:t>(GeV)=0.3 Z B(T) </a:t>
            </a:r>
            <a:r>
              <a:rPr lang="en-US" sz="2800" dirty="0" smtClean="0">
                <a:solidFill>
                  <a:schemeClr val="tx1"/>
                </a:solidFill>
                <a:latin typeface="Symbol" charset="2"/>
                <a:cs typeface="Symbol" charset="2"/>
              </a:rPr>
              <a:t>r(</a:t>
            </a:r>
            <a:r>
              <a:rPr lang="en-US" sz="2800" dirty="0" smtClean="0">
                <a:solidFill>
                  <a:schemeClr val="tx1"/>
                </a:solidFill>
                <a:latin typeface="+mj-lt"/>
                <a:cs typeface="Symbol" charset="2"/>
              </a:rPr>
              <a:t>m</a:t>
            </a:r>
            <a:r>
              <a:rPr lang="en-US" sz="2800" dirty="0" smtClean="0">
                <a:solidFill>
                  <a:schemeClr val="tx1"/>
                </a:solidFill>
                <a:latin typeface="Symbol" charset="2"/>
                <a:cs typeface="Symbol" charset="2"/>
              </a:rPr>
              <a:t>)</a:t>
            </a:r>
            <a:endParaRPr lang="en-US" sz="2800" dirty="0">
              <a:solidFill>
                <a:schemeClr val="tx1"/>
              </a:solidFill>
              <a:latin typeface="Symbol" charset="2"/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87689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drawing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534029" y="1998124"/>
            <a:ext cx="2412371" cy="169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946400" y="1998124"/>
            <a:ext cx="5143942" cy="138853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624667" y="1613089"/>
            <a:ext cx="478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D1</a:t>
            </a:r>
            <a:endParaRPr lang="en-US" dirty="0"/>
          </a:p>
        </p:txBody>
      </p:sp>
      <p:cxnSp>
        <p:nvCxnSpPr>
          <p:cNvPr id="9" name="Straight Connector 8"/>
          <p:cNvCxnSpPr>
            <a:stCxn id="7" idx="2"/>
          </p:cNvCxnSpPr>
          <p:nvPr/>
        </p:nvCxnSpPr>
        <p:spPr>
          <a:xfrm>
            <a:off x="2863694" y="1982421"/>
            <a:ext cx="3452439" cy="0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6316133" y="1613089"/>
            <a:ext cx="1947334" cy="77450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TAN Slot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H="1" flipV="1">
            <a:off x="4605867" y="2015057"/>
            <a:ext cx="4013200" cy="1049867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694267" y="2590791"/>
            <a:ext cx="2169427" cy="16933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63694" y="2590791"/>
            <a:ext cx="5552173" cy="1540933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605867" y="1185324"/>
            <a:ext cx="3484475" cy="797097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94267" y="1405467"/>
            <a:ext cx="2252133" cy="33866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2946400" y="73658"/>
            <a:ext cx="4944533" cy="1365675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rot="20769815">
            <a:off x="4978389" y="1134539"/>
            <a:ext cx="1307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Beam Pipe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94267" y="3386657"/>
            <a:ext cx="2427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 in scale!!!!!!!!!!!!!!!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 rot="887262">
            <a:off x="4572001" y="2192229"/>
            <a:ext cx="1436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 TeV beam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>
          <a:xfrm flipH="1">
            <a:off x="8263467" y="3035697"/>
            <a:ext cx="203200" cy="10668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 rot="590385">
            <a:off x="8466667" y="3501994"/>
            <a:ext cx="6874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cm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8331420" y="1830391"/>
            <a:ext cx="812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 cm</a:t>
            </a:r>
            <a:endParaRPr lang="en-US" dirty="0"/>
          </a:p>
        </p:txBody>
      </p:sp>
      <p:cxnSp>
        <p:nvCxnSpPr>
          <p:cNvPr id="33" name="Straight Arrow Connector 32"/>
          <p:cNvCxnSpPr>
            <a:stCxn id="10" idx="1"/>
          </p:cNvCxnSpPr>
          <p:nvPr/>
        </p:nvCxnSpPr>
        <p:spPr>
          <a:xfrm flipH="1">
            <a:off x="6031560" y="2000340"/>
            <a:ext cx="284573" cy="738393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 rot="874323">
            <a:off x="6146109" y="2523059"/>
            <a:ext cx="14137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Symbol" charset="2"/>
                <a:cs typeface="Symbol" charset="2"/>
              </a:rPr>
              <a:t>D</a:t>
            </a:r>
            <a:r>
              <a:rPr lang="en-US" b="1" dirty="0" err="1" smtClean="0"/>
              <a:t>y</a:t>
            </a:r>
            <a:r>
              <a:rPr lang="en-US" b="1" dirty="0" smtClean="0"/>
              <a:t>=7.5 cm</a:t>
            </a:r>
            <a:endParaRPr lang="en-US" b="1" dirty="0"/>
          </a:p>
        </p:txBody>
      </p:sp>
      <p:cxnSp>
        <p:nvCxnSpPr>
          <p:cNvPr id="36" name="Straight Connector 35"/>
          <p:cNvCxnSpPr>
            <a:stCxn id="7" idx="2"/>
          </p:cNvCxnSpPr>
          <p:nvPr/>
        </p:nvCxnSpPr>
        <p:spPr>
          <a:xfrm>
            <a:off x="2863694" y="1982421"/>
            <a:ext cx="0" cy="3063712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233364" y="1982424"/>
            <a:ext cx="0" cy="3063712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2946400" y="5046133"/>
            <a:ext cx="308516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894659" y="4656670"/>
            <a:ext cx="1118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/>
              <a:t>z</a:t>
            </a:r>
            <a:r>
              <a:rPr lang="en-US" dirty="0" smtClean="0"/>
              <a:t>=48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446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6" y="1168400"/>
            <a:ext cx="8224868" cy="5330823"/>
          </a:xfrm>
        </p:spPr>
        <p:txBody>
          <a:bodyPr/>
          <a:lstStyle/>
          <a:p>
            <a:r>
              <a:rPr lang="en-US" dirty="0" smtClean="0">
                <a:latin typeface="Symbol" charset="2"/>
                <a:cs typeface="Symbol" charset="2"/>
              </a:rPr>
              <a:t>q=</a:t>
            </a:r>
            <a:r>
              <a:rPr lang="en-US" dirty="0" err="1" smtClean="0">
                <a:latin typeface="+mj-lt"/>
                <a:cs typeface="Symbol" charset="2"/>
              </a:rPr>
              <a:t>L</a:t>
            </a:r>
            <a:r>
              <a:rPr lang="en-US" baseline="-25000" dirty="0" err="1" smtClean="0">
                <a:latin typeface="+mj-lt"/>
                <a:cs typeface="Symbol" charset="2"/>
              </a:rPr>
              <a:t>magnet</a:t>
            </a:r>
            <a:r>
              <a:rPr lang="en-US" dirty="0" smtClean="0">
                <a:latin typeface="+mj-lt"/>
                <a:cs typeface="Symbol" charset="2"/>
              </a:rPr>
              <a:t>/r=</a:t>
            </a:r>
            <a:r>
              <a:rPr lang="en-US" dirty="0" err="1" smtClean="0">
                <a:latin typeface="+mj-lt"/>
                <a:cs typeface="Symbol" charset="2"/>
              </a:rPr>
              <a:t>L</a:t>
            </a:r>
            <a:r>
              <a:rPr lang="en-US" baseline="-25000" dirty="0" err="1" smtClean="0">
                <a:latin typeface="+mj-lt"/>
                <a:cs typeface="Symbol" charset="2"/>
              </a:rPr>
              <a:t>magnet</a:t>
            </a:r>
            <a:r>
              <a:rPr lang="en-US" dirty="0" smtClean="0">
                <a:latin typeface="+mj-lt"/>
                <a:cs typeface="Symbol" charset="2"/>
              </a:rPr>
              <a:t> 0.3 B/p=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>
                <a:latin typeface="+mj-lt"/>
                <a:cs typeface="Symbol" charset="2"/>
              </a:rPr>
              <a:t>y</a:t>
            </a:r>
            <a:r>
              <a:rPr lang="en-US" dirty="0" smtClean="0">
                <a:latin typeface="+mj-lt"/>
                <a:cs typeface="Symbol" charset="2"/>
              </a:rPr>
              <a:t>/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>
                <a:latin typeface="+mj-lt"/>
                <a:cs typeface="Symbol" charset="2"/>
              </a:rPr>
              <a:t>z</a:t>
            </a:r>
            <a:endParaRPr lang="en-US" dirty="0" smtClean="0">
              <a:latin typeface="+mj-lt"/>
              <a:cs typeface="Symbol" charset="2"/>
            </a:endParaRPr>
          </a:p>
          <a:p>
            <a:r>
              <a:rPr lang="en-US" dirty="0" err="1" smtClean="0">
                <a:latin typeface="Symbol" charset="2"/>
                <a:cs typeface="Symbol" charset="2"/>
              </a:rPr>
              <a:t>q</a:t>
            </a:r>
            <a:r>
              <a:rPr lang="en-US" baseline="30000" dirty="0" err="1" smtClean="0">
                <a:latin typeface="Symbol" charset="2"/>
                <a:cs typeface="Symbol" charset="2"/>
              </a:rPr>
              <a:t>N</a:t>
            </a:r>
            <a:r>
              <a:rPr lang="en-US" baseline="30000" dirty="0" err="1" smtClean="0">
                <a:latin typeface="+mj-lt"/>
                <a:cs typeface="Symbol" charset="2"/>
              </a:rPr>
              <a:t>om</a:t>
            </a:r>
            <a:r>
              <a:rPr lang="en-US" dirty="0" smtClean="0">
                <a:cs typeface="Symbol" charset="2"/>
              </a:rPr>
              <a:t>=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>
                <a:cs typeface="Symbol" charset="2"/>
              </a:rPr>
              <a:t>y</a:t>
            </a:r>
            <a:r>
              <a:rPr lang="en-US" baseline="30000" dirty="0" err="1" smtClean="0">
                <a:cs typeface="Symbol" charset="2"/>
              </a:rPr>
              <a:t>Nom</a:t>
            </a:r>
            <a:r>
              <a:rPr lang="en-US" dirty="0" smtClean="0">
                <a:cs typeface="Symbol" charset="2"/>
              </a:rPr>
              <a:t>/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>
                <a:cs typeface="Symbol" charset="2"/>
              </a:rPr>
              <a:t>z</a:t>
            </a:r>
            <a:r>
              <a:rPr lang="en-US" baseline="30000" dirty="0" err="1" smtClean="0">
                <a:cs typeface="Symbol" charset="2"/>
              </a:rPr>
              <a:t>Nom</a:t>
            </a:r>
            <a:r>
              <a:rPr lang="en-US" dirty="0" smtClean="0">
                <a:cs typeface="Symbol" charset="2"/>
              </a:rPr>
              <a:t>=</a:t>
            </a:r>
            <a:r>
              <a:rPr lang="en-US" dirty="0">
                <a:cs typeface="Symbol" charset="2"/>
              </a:rPr>
              <a:t>7.5cm/48m</a:t>
            </a:r>
          </a:p>
          <a:p>
            <a:r>
              <a:rPr lang="en-US" dirty="0" smtClean="0">
                <a:latin typeface="+mj-lt"/>
                <a:cs typeface="Symbol" charset="2"/>
              </a:rPr>
              <a:t>For p≠7 TeV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>
                <a:cs typeface="Symbol" charset="2"/>
              </a:rPr>
              <a:t>y</a:t>
            </a:r>
            <a:r>
              <a:rPr lang="en-US" dirty="0" smtClean="0">
                <a:cs typeface="Symbol" charset="2"/>
              </a:rPr>
              <a:t>=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>
                <a:cs typeface="Symbol" charset="2"/>
              </a:rPr>
              <a:t>z</a:t>
            </a:r>
            <a:r>
              <a:rPr lang="en-US" baseline="30000" dirty="0" err="1" smtClean="0">
                <a:cs typeface="Symbol" charset="2"/>
              </a:rPr>
              <a:t>Nom</a:t>
            </a:r>
            <a:r>
              <a:rPr lang="en-US" dirty="0">
                <a:cs typeface="Symbol" charset="2"/>
              </a:rPr>
              <a:t> </a:t>
            </a:r>
            <a:r>
              <a:rPr lang="en-US" dirty="0" err="1" smtClean="0">
                <a:cs typeface="Symbol" charset="2"/>
              </a:rPr>
              <a:t>L</a:t>
            </a:r>
            <a:r>
              <a:rPr lang="en-US" baseline="-25000" dirty="0" err="1" smtClean="0">
                <a:cs typeface="Symbol" charset="2"/>
              </a:rPr>
              <a:t>magnet</a:t>
            </a:r>
            <a:r>
              <a:rPr lang="en-US" dirty="0" smtClean="0">
                <a:cs typeface="Symbol" charset="2"/>
              </a:rPr>
              <a:t> 0.3 B/p=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>
                <a:cs typeface="Symbol" charset="2"/>
              </a:rPr>
              <a:t>y</a:t>
            </a:r>
            <a:r>
              <a:rPr lang="en-US" baseline="30000" dirty="0" err="1" smtClean="0">
                <a:cs typeface="Symbol" charset="2"/>
              </a:rPr>
              <a:t>Nom</a:t>
            </a:r>
            <a:r>
              <a:rPr lang="en-US" baseline="30000" dirty="0" smtClean="0">
                <a:cs typeface="Symbol" charset="2"/>
              </a:rPr>
              <a:t> </a:t>
            </a:r>
            <a:r>
              <a:rPr lang="en-US" dirty="0" err="1">
                <a:cs typeface="Symbol" charset="2"/>
              </a:rPr>
              <a:t>p</a:t>
            </a:r>
            <a:r>
              <a:rPr lang="en-US" baseline="30000" dirty="0" err="1" smtClean="0">
                <a:cs typeface="Symbol" charset="2"/>
              </a:rPr>
              <a:t>Nom</a:t>
            </a:r>
            <a:r>
              <a:rPr lang="en-US" dirty="0" smtClean="0">
                <a:cs typeface="Symbol" charset="2"/>
              </a:rPr>
              <a:t>/p</a:t>
            </a:r>
            <a:endParaRPr lang="en-US" dirty="0" smtClean="0">
              <a:latin typeface="+mj-lt"/>
              <a:cs typeface="Symbol" charset="2"/>
            </a:endParaRPr>
          </a:p>
          <a:p>
            <a:r>
              <a:rPr lang="en-US" b="1" dirty="0" err="1" smtClean="0">
                <a:latin typeface="Symbol" charset="2"/>
                <a:cs typeface="Symbol" charset="2"/>
              </a:rPr>
              <a:t>D</a:t>
            </a:r>
            <a:r>
              <a:rPr lang="en-US" b="1" dirty="0" err="1" smtClean="0">
                <a:cs typeface="Symbol" charset="2"/>
              </a:rPr>
              <a:t>y</a:t>
            </a:r>
            <a:r>
              <a:rPr lang="en-US" b="1" dirty="0" smtClean="0">
                <a:cs typeface="Symbol" charset="2"/>
              </a:rPr>
              <a:t>=7.5 cm * 7000 / p(GeV)</a:t>
            </a:r>
            <a:endParaRPr lang="en-US" b="1" dirty="0">
              <a:latin typeface="+mj-lt"/>
              <a:cs typeface="Symbol" charset="2"/>
            </a:endParaRPr>
          </a:p>
          <a:p>
            <a:r>
              <a:rPr lang="en-US" dirty="0" err="1" smtClean="0">
                <a:latin typeface="+mj-lt"/>
                <a:cs typeface="Symbol" charset="2"/>
              </a:rPr>
              <a:t>p</a:t>
            </a:r>
            <a:r>
              <a:rPr lang="en-US" baseline="-25000" dirty="0" err="1" smtClean="0">
                <a:latin typeface="+mj-lt"/>
                <a:cs typeface="Symbol" charset="2"/>
              </a:rPr>
              <a:t>min</a:t>
            </a:r>
            <a:r>
              <a:rPr lang="en-US" dirty="0" smtClean="0">
                <a:latin typeface="+mj-lt"/>
                <a:cs typeface="Symbol" charset="2"/>
              </a:rPr>
              <a:t>=7.5 cm *7000/10 cm=5.2 TeV with existing Beam Pipe</a:t>
            </a:r>
          </a:p>
          <a:p>
            <a:r>
              <a:rPr lang="en-US" dirty="0" smtClean="0">
                <a:latin typeface="+mj-lt"/>
                <a:cs typeface="Symbol" charset="2"/>
              </a:rPr>
              <a:t>To reach p as low as 1 TeV we need Beam Pipe with diameter 50 cm</a:t>
            </a:r>
          </a:p>
          <a:p>
            <a:endParaRPr lang="en-US" dirty="0" smtClean="0">
              <a:latin typeface="+mj-lt"/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22420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Precision of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096" y="2302933"/>
            <a:ext cx="8224868" cy="419629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2 detectors at z</a:t>
            </a:r>
            <a:r>
              <a:rPr lang="en-US" baseline="-25000" dirty="0" smtClean="0"/>
              <a:t>1</a:t>
            </a:r>
            <a:r>
              <a:rPr lang="en-US" dirty="0" smtClean="0"/>
              <a:t>, z</a:t>
            </a:r>
            <a:r>
              <a:rPr lang="en-US" baseline="-25000" dirty="0" smtClean="0"/>
              <a:t>2</a:t>
            </a:r>
          </a:p>
          <a:p>
            <a:r>
              <a:rPr lang="en-US" dirty="0" smtClean="0">
                <a:latin typeface="Symbol" charset="2"/>
                <a:cs typeface="Symbol" charset="2"/>
              </a:rPr>
              <a:t>q</a:t>
            </a:r>
            <a:r>
              <a:rPr lang="en-US" dirty="0" smtClean="0"/>
              <a:t>=(y</a:t>
            </a:r>
            <a:r>
              <a:rPr lang="en-US" baseline="-25000" dirty="0" smtClean="0"/>
              <a:t>2</a:t>
            </a:r>
            <a:r>
              <a:rPr lang="en-US" dirty="0" smtClean="0"/>
              <a:t>-y</a:t>
            </a:r>
            <a:r>
              <a:rPr lang="en-US" baseline="-25000" dirty="0" smtClean="0"/>
              <a:t>1</a:t>
            </a:r>
            <a:r>
              <a:rPr lang="en-US" dirty="0" smtClean="0"/>
              <a:t>)/(z</a:t>
            </a:r>
            <a:r>
              <a:rPr lang="en-US" baseline="-25000" dirty="0" smtClean="0"/>
              <a:t>2</a:t>
            </a:r>
            <a:r>
              <a:rPr lang="en-US" dirty="0" smtClean="0"/>
              <a:t>-z</a:t>
            </a:r>
            <a:r>
              <a:rPr lang="en-US" baseline="-25000" dirty="0" smtClean="0"/>
              <a:t>1</a:t>
            </a:r>
            <a:r>
              <a:rPr lang="en-US" dirty="0" smtClean="0"/>
              <a:t>), y with </a:t>
            </a:r>
            <a:r>
              <a:rPr lang="en-US" dirty="0" err="1" smtClean="0">
                <a:latin typeface="Symbol" charset="2"/>
                <a:cs typeface="Symbol" charset="2"/>
              </a:rPr>
              <a:t>s</a:t>
            </a:r>
            <a:r>
              <a:rPr lang="en-US" baseline="-25000" dirty="0" err="1" smtClean="0"/>
              <a:t>y</a:t>
            </a:r>
            <a:r>
              <a:rPr lang="en-US" dirty="0" smtClean="0"/>
              <a:t> precision</a:t>
            </a:r>
          </a:p>
          <a:p>
            <a:r>
              <a:rPr lang="en-US" dirty="0" err="1" smtClean="0">
                <a:latin typeface="Symbol" charset="2"/>
                <a:cs typeface="Symbol" charset="2"/>
              </a:rPr>
              <a:t>s</a:t>
            </a:r>
            <a:r>
              <a:rPr lang="en-US" baseline="-25000" dirty="0" err="1" smtClean="0"/>
              <a:t>p</a:t>
            </a:r>
            <a:r>
              <a:rPr lang="en-US" dirty="0" smtClean="0"/>
              <a:t>/p=</a:t>
            </a:r>
            <a:r>
              <a:rPr lang="en-US" dirty="0" err="1" smtClean="0">
                <a:latin typeface="Symbol" charset="2"/>
                <a:cs typeface="Symbol" charset="2"/>
              </a:rPr>
              <a:t>s</a:t>
            </a:r>
            <a:r>
              <a:rPr lang="en-US" baseline="-25000" dirty="0" err="1" smtClean="0">
                <a:latin typeface="Symbol" charset="2"/>
                <a:cs typeface="Symbol" charset="2"/>
              </a:rPr>
              <a:t>q</a:t>
            </a:r>
            <a:r>
              <a:rPr lang="en-US" dirty="0" smtClean="0"/>
              <a:t>/</a:t>
            </a:r>
            <a:r>
              <a:rPr lang="en-US" dirty="0" smtClean="0">
                <a:latin typeface="Symbol" charset="2"/>
                <a:cs typeface="Symbol" charset="2"/>
              </a:rPr>
              <a:t>q</a:t>
            </a:r>
          </a:p>
          <a:p>
            <a:r>
              <a:rPr lang="en-US" dirty="0" smtClean="0"/>
              <a:t> </a:t>
            </a:r>
            <a:r>
              <a:rPr lang="en-US" dirty="0" err="1" smtClean="0">
                <a:latin typeface="Symbol" charset="2"/>
                <a:cs typeface="Symbol" charset="2"/>
              </a:rPr>
              <a:t>s</a:t>
            </a:r>
            <a:r>
              <a:rPr lang="en-US" baseline="-25000" dirty="0" err="1" smtClean="0">
                <a:latin typeface="Symbol" charset="2"/>
                <a:cs typeface="Symbol" charset="2"/>
              </a:rPr>
              <a:t>q</a:t>
            </a:r>
            <a:r>
              <a:rPr lang="en-US" dirty="0" smtClean="0">
                <a:latin typeface="Symbol" charset="2"/>
                <a:cs typeface="Symbol" charset="2"/>
              </a:rPr>
              <a:t>=1.4142 * </a:t>
            </a:r>
            <a:r>
              <a:rPr lang="en-US" dirty="0" err="1" smtClean="0">
                <a:latin typeface="Symbol" charset="2"/>
                <a:cs typeface="Symbol" charset="2"/>
              </a:rPr>
              <a:t>s</a:t>
            </a:r>
            <a:r>
              <a:rPr lang="en-US" baseline="-25000" dirty="0" err="1" smtClean="0">
                <a:latin typeface="+mj-lt"/>
                <a:cs typeface="Symbol" charset="2"/>
              </a:rPr>
              <a:t>y</a:t>
            </a:r>
            <a:r>
              <a:rPr lang="en-US" dirty="0" smtClean="0">
                <a:latin typeface="Symbol" charset="2"/>
                <a:cs typeface="Symbol" charset="2"/>
              </a:rPr>
              <a:t>/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>
                <a:latin typeface="+mj-lt"/>
                <a:cs typeface="Symbol" charset="2"/>
              </a:rPr>
              <a:t>z</a:t>
            </a:r>
            <a:endParaRPr lang="en-US" dirty="0" smtClean="0">
              <a:latin typeface="+mj-lt"/>
              <a:cs typeface="Symbol" charset="2"/>
            </a:endParaRPr>
          </a:p>
          <a:p>
            <a:r>
              <a:rPr lang="en-US" dirty="0" smtClean="0">
                <a:latin typeface="+mj-lt"/>
                <a:cs typeface="Symbol" charset="2"/>
              </a:rPr>
              <a:t>Suppose </a:t>
            </a:r>
            <a:r>
              <a:rPr lang="en-US" dirty="0" err="1" smtClean="0">
                <a:latin typeface="Symbol" charset="2"/>
                <a:cs typeface="Symbol" charset="2"/>
              </a:rPr>
              <a:t>s</a:t>
            </a:r>
            <a:r>
              <a:rPr lang="en-US" baseline="-25000" dirty="0" err="1" smtClean="0">
                <a:latin typeface="+mj-lt"/>
                <a:cs typeface="Symbol" charset="2"/>
              </a:rPr>
              <a:t>y</a:t>
            </a:r>
            <a:r>
              <a:rPr lang="en-US" dirty="0" smtClean="0">
                <a:latin typeface="+mj-lt"/>
                <a:cs typeface="Symbol" charset="2"/>
              </a:rPr>
              <a:t>=100 </a:t>
            </a:r>
            <a:r>
              <a:rPr lang="en-US" dirty="0" smtClean="0">
                <a:latin typeface="Symbol" charset="2"/>
                <a:cs typeface="Symbol" charset="2"/>
              </a:rPr>
              <a:t>m</a:t>
            </a:r>
            <a:r>
              <a:rPr lang="en-US" dirty="0" smtClean="0">
                <a:latin typeface="+mj-lt"/>
                <a:cs typeface="Symbol" charset="2"/>
              </a:rPr>
              <a:t>m, </a:t>
            </a:r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dirty="0" err="1" smtClean="0">
                <a:latin typeface="+mj-lt"/>
                <a:cs typeface="Symbol" charset="2"/>
              </a:rPr>
              <a:t>z</a:t>
            </a:r>
            <a:r>
              <a:rPr lang="en-US" dirty="0" smtClean="0">
                <a:latin typeface="+mj-lt"/>
                <a:cs typeface="Symbol" charset="2"/>
              </a:rPr>
              <a:t>=20 m</a:t>
            </a:r>
            <a:r>
              <a:rPr lang="en-US" dirty="0" smtClean="0">
                <a:latin typeface="+mj-lt"/>
                <a:cs typeface="Symbol" charset="2"/>
                <a:sym typeface="Wingdings"/>
              </a:rPr>
              <a:t> </a:t>
            </a:r>
          </a:p>
          <a:p>
            <a:pPr lvl="1"/>
            <a:r>
              <a:rPr lang="en-US" dirty="0" err="1" smtClean="0">
                <a:latin typeface="Symbol" charset="2"/>
                <a:cs typeface="Symbol" charset="2"/>
                <a:sym typeface="Wingdings"/>
              </a:rPr>
              <a:t>s</a:t>
            </a:r>
            <a:r>
              <a:rPr lang="en-US" baseline="-25000" dirty="0" err="1" smtClean="0">
                <a:latin typeface="Symbol" charset="2"/>
                <a:cs typeface="Symbol" charset="2"/>
                <a:sym typeface="Wingdings"/>
              </a:rPr>
              <a:t>q</a:t>
            </a:r>
            <a:r>
              <a:rPr lang="en-US" dirty="0" smtClean="0">
                <a:latin typeface="+mj-lt"/>
                <a:cs typeface="Symbol" charset="2"/>
                <a:sym typeface="Wingdings"/>
              </a:rPr>
              <a:t>=7 </a:t>
            </a:r>
            <a:r>
              <a:rPr lang="en-US" dirty="0" err="1" smtClean="0">
                <a:latin typeface="Symbol" charset="2"/>
                <a:cs typeface="Symbol" charset="2"/>
                <a:sym typeface="Wingdings"/>
              </a:rPr>
              <a:t>m</a:t>
            </a:r>
            <a:r>
              <a:rPr lang="en-US" dirty="0" err="1" smtClean="0">
                <a:latin typeface="+mj-lt"/>
                <a:cs typeface="Symbol" charset="2"/>
                <a:sym typeface="Wingdings"/>
              </a:rPr>
              <a:t>rad</a:t>
            </a:r>
            <a:r>
              <a:rPr lang="en-US" dirty="0" smtClean="0">
                <a:latin typeface="+mj-lt"/>
                <a:cs typeface="Symbol" charset="2"/>
                <a:sym typeface="Wingdings"/>
              </a:rPr>
              <a:t>, </a:t>
            </a:r>
            <a:r>
              <a:rPr lang="en-US" dirty="0" smtClean="0">
                <a:latin typeface="Symbol" charset="2"/>
                <a:cs typeface="Symbol" charset="2"/>
                <a:sym typeface="Wingdings"/>
              </a:rPr>
              <a:t>q</a:t>
            </a:r>
            <a:r>
              <a:rPr lang="en-US" dirty="0" smtClean="0">
                <a:latin typeface="+mj-lt"/>
                <a:cs typeface="Symbol" charset="2"/>
                <a:sym typeface="Wingdings"/>
              </a:rPr>
              <a:t>=7.5 cm/48m </a:t>
            </a:r>
            <a:r>
              <a:rPr lang="en-US" dirty="0" err="1" smtClean="0">
                <a:latin typeface="Symbol" charset="2"/>
                <a:cs typeface="Symbol" charset="2"/>
                <a:sym typeface="Wingdings"/>
              </a:rPr>
              <a:t>s</a:t>
            </a:r>
            <a:r>
              <a:rPr lang="en-US" baseline="-25000" dirty="0" err="1" smtClean="0">
                <a:latin typeface="Symbol" charset="2"/>
                <a:cs typeface="Symbol" charset="2"/>
                <a:sym typeface="Wingdings"/>
              </a:rPr>
              <a:t>q</a:t>
            </a:r>
            <a:r>
              <a:rPr lang="en-US" dirty="0" smtClean="0">
                <a:latin typeface="+mj-lt"/>
                <a:cs typeface="Symbol" charset="2"/>
                <a:sym typeface="Wingdings"/>
              </a:rPr>
              <a:t>/</a:t>
            </a:r>
            <a:r>
              <a:rPr lang="en-US" dirty="0" smtClean="0">
                <a:latin typeface="Symbol" charset="2"/>
                <a:cs typeface="Symbol" charset="2"/>
                <a:sym typeface="Wingdings"/>
              </a:rPr>
              <a:t>q</a:t>
            </a:r>
          </a:p>
          <a:p>
            <a:pPr lvl="1"/>
            <a:r>
              <a:rPr lang="en-US" sz="2800" b="1" dirty="0" err="1" smtClean="0">
                <a:latin typeface="Symbol" charset="2"/>
                <a:cs typeface="Symbol" charset="2"/>
                <a:sym typeface="Wingdings"/>
              </a:rPr>
              <a:t>s</a:t>
            </a:r>
            <a:r>
              <a:rPr lang="en-US" sz="2800" b="1" baseline="-25000" dirty="0" err="1" smtClean="0">
                <a:latin typeface="+mj-lt"/>
                <a:cs typeface="Symbol" charset="2"/>
                <a:sym typeface="Wingdings"/>
              </a:rPr>
              <a:t>p</a:t>
            </a:r>
            <a:r>
              <a:rPr lang="en-US" sz="2800" b="1" dirty="0" smtClean="0">
                <a:latin typeface="+mj-lt"/>
                <a:cs typeface="Symbol" charset="2"/>
                <a:sym typeface="Wingdings"/>
              </a:rPr>
              <a:t>/p=</a:t>
            </a:r>
            <a:r>
              <a:rPr lang="en-US" sz="2800" b="1" dirty="0">
                <a:cs typeface="Symbol" charset="2"/>
                <a:sym typeface="Wingdings"/>
              </a:rPr>
              <a:t>0.4</a:t>
            </a:r>
            <a:r>
              <a:rPr lang="en-US" sz="2800" b="1" dirty="0" smtClean="0">
                <a:cs typeface="Symbol" charset="2"/>
                <a:sym typeface="Wingdings"/>
              </a:rPr>
              <a:t>%</a:t>
            </a:r>
            <a:r>
              <a:rPr lang="en-US" sz="2800" b="1" dirty="0" smtClean="0">
                <a:latin typeface="+mj-lt"/>
                <a:cs typeface="Symbol" charset="2"/>
                <a:sym typeface="Wingdings"/>
              </a:rPr>
              <a:t>!!!!!!!!!!!!!!</a:t>
            </a:r>
          </a:p>
          <a:p>
            <a:pPr lvl="1"/>
            <a:r>
              <a:rPr lang="en-US" sz="2800" b="1" dirty="0" smtClean="0">
                <a:latin typeface="+mj-lt"/>
                <a:cs typeface="Symbol" charset="2"/>
                <a:sym typeface="Wingdings"/>
              </a:rPr>
              <a:t>Look almost incredible to measure 5 TeV with 0.4% resolution…</a:t>
            </a:r>
          </a:p>
          <a:p>
            <a:pPr lvl="1"/>
            <a:endParaRPr lang="en-US" dirty="0">
              <a:latin typeface="+mj-lt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534029" y="1557866"/>
            <a:ext cx="2412371" cy="16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946400" y="1557866"/>
            <a:ext cx="3081867" cy="7450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 rot="1176956">
            <a:off x="4121467" y="1568225"/>
            <a:ext cx="182072" cy="6962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176956">
            <a:off x="5171888" y="1700807"/>
            <a:ext cx="182072" cy="69625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9066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Caveats….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Beam divergence? </a:t>
            </a:r>
            <a:r>
              <a:rPr lang="en-US" dirty="0" err="1" smtClean="0">
                <a:latin typeface="Symbol" charset="2"/>
                <a:cs typeface="Symbol" charset="2"/>
              </a:rPr>
              <a:t>s</a:t>
            </a:r>
            <a:r>
              <a:rPr lang="en-US" baseline="-25000" dirty="0" err="1" smtClean="0"/>
              <a:t>y</a:t>
            </a:r>
            <a:r>
              <a:rPr lang="en-US" dirty="0" smtClean="0"/>
              <a:t>=1mm?</a:t>
            </a:r>
          </a:p>
          <a:p>
            <a:pPr lvl="1"/>
            <a:r>
              <a:rPr lang="en-US" dirty="0" smtClean="0"/>
              <a:t>In this case </a:t>
            </a:r>
            <a:r>
              <a:rPr lang="en-US" dirty="0" err="1" smtClean="0">
                <a:latin typeface="Symbol" charset="2"/>
                <a:cs typeface="Symbol" charset="2"/>
              </a:rPr>
              <a:t>s</a:t>
            </a:r>
            <a:r>
              <a:rPr lang="en-US" baseline="-25000" dirty="0" err="1" smtClean="0"/>
              <a:t>p</a:t>
            </a:r>
            <a:r>
              <a:rPr lang="en-US" dirty="0" smtClean="0"/>
              <a:t>/p=0.4%*10=4%</a:t>
            </a:r>
          </a:p>
          <a:p>
            <a:r>
              <a:rPr lang="en-US" dirty="0" smtClean="0"/>
              <a:t>Knowledge of the optics?</a:t>
            </a:r>
          </a:p>
          <a:p>
            <a:r>
              <a:rPr lang="en-US" dirty="0" smtClean="0"/>
              <a:t>Alice zone is the best?</a:t>
            </a:r>
          </a:p>
          <a:p>
            <a:r>
              <a:rPr lang="en-US" dirty="0" smtClean="0"/>
              <a:t>How far from the beam can we put the sensors?</a:t>
            </a:r>
          </a:p>
          <a:p>
            <a:pPr lvl="1"/>
            <a:r>
              <a:rPr lang="en-US" dirty="0" smtClean="0"/>
              <a:t>Totem is reaching 10 </a:t>
            </a:r>
            <a:r>
              <a:rPr lang="en-US" dirty="0" smtClean="0">
                <a:latin typeface="Symbol" charset="2"/>
                <a:cs typeface="Symbol" charset="2"/>
              </a:rPr>
              <a:t>s</a:t>
            </a:r>
            <a:endParaRPr lang="en-US" dirty="0">
              <a:latin typeface="Symbol" charset="2"/>
              <a:cs typeface="Symbol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27510374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7553</TotalTime>
  <Words>442</Words>
  <Application>Microsoft Macintosh PowerPoint</Application>
  <PresentationFormat>On-screen Show (4:3)</PresentationFormat>
  <Paragraphs>60</Paragraphs>
  <Slides>9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Advantage</vt:lpstr>
      <vt:lpstr>Microsoft Equation 3.0</vt:lpstr>
      <vt:lpstr>LHCf: proposal for new measurements</vt:lpstr>
      <vt:lpstr>Introduction</vt:lpstr>
      <vt:lpstr>The basic idea</vt:lpstr>
      <vt:lpstr>PowerPoint Presentation</vt:lpstr>
      <vt:lpstr>The basic formulas</vt:lpstr>
      <vt:lpstr>A simple drawing</vt:lpstr>
      <vt:lpstr>Some calculations</vt:lpstr>
      <vt:lpstr>Precision of measurement</vt:lpstr>
      <vt:lpstr>Caveats….</vt:lpstr>
    </vt:vector>
  </TitlesOfParts>
  <Manager/>
  <Company>Universita' di Catania e INFN Catania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LHCf status and results</dc:title>
  <dc:subject/>
  <dc:creator>Alessia Tricomi</dc:creator>
  <cp:keywords/>
  <dc:description/>
  <cp:lastModifiedBy>Oscar Adriani</cp:lastModifiedBy>
  <cp:revision>548</cp:revision>
  <cp:lastPrinted>2011-11-13T13:18:06Z</cp:lastPrinted>
  <dcterms:created xsi:type="dcterms:W3CDTF">2011-03-22T12:53:20Z</dcterms:created>
  <dcterms:modified xsi:type="dcterms:W3CDTF">2013-12-20T11:41:07Z</dcterms:modified>
  <cp:category/>
</cp:coreProperties>
</file>