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28" r:id="rId1"/>
  </p:sldMasterIdLst>
  <p:notesMasterIdLst>
    <p:notesMasterId r:id="rId26"/>
  </p:notesMasterIdLst>
  <p:handoutMasterIdLst>
    <p:handoutMasterId r:id="rId27"/>
  </p:handoutMasterIdLst>
  <p:sldIdLst>
    <p:sldId id="256" r:id="rId2"/>
    <p:sldId id="761" r:id="rId3"/>
    <p:sldId id="693" r:id="rId4"/>
    <p:sldId id="676" r:id="rId5"/>
    <p:sldId id="457" r:id="rId6"/>
    <p:sldId id="590" r:id="rId7"/>
    <p:sldId id="591" r:id="rId8"/>
    <p:sldId id="730" r:id="rId9"/>
    <p:sldId id="641" r:id="rId10"/>
    <p:sldId id="705" r:id="rId11"/>
    <p:sldId id="745" r:id="rId12"/>
    <p:sldId id="711" r:id="rId13"/>
    <p:sldId id="763" r:id="rId14"/>
    <p:sldId id="765" r:id="rId15"/>
    <p:sldId id="698" r:id="rId16"/>
    <p:sldId id="706" r:id="rId17"/>
    <p:sldId id="764" r:id="rId18"/>
    <p:sldId id="735" r:id="rId19"/>
    <p:sldId id="703" r:id="rId20"/>
    <p:sldId id="766" r:id="rId21"/>
    <p:sldId id="726" r:id="rId22"/>
    <p:sldId id="769" r:id="rId23"/>
    <p:sldId id="768" r:id="rId24"/>
    <p:sldId id="76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579" autoAdjust="0"/>
  </p:normalViewPr>
  <p:slideViewPr>
    <p:cSldViewPr snapToGrid="0" snapToObjects="1">
      <p:cViewPr varScale="1">
        <p:scale>
          <a:sx n="72" d="100"/>
          <a:sy n="72" d="100"/>
        </p:scale>
        <p:origin x="-18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A29DD-44EB-2142-877D-BD617BC1FD42}" type="datetime1">
              <a:rPr lang="it-IT" smtClean="0"/>
              <a:t>12/18/13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954E2-E386-014B-8DF8-B022E3A22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4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FFE87-903B-0445-A6F6-B45174BD7885}" type="datetime1">
              <a:rPr lang="it-IT" smtClean="0"/>
              <a:t>12/18/13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73C29-E0C5-2D4A-8DCC-EA4ECB73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51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3C29-E0C5-2D4A-8DCC-EA4ECB738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3C29-E0C5-2D4A-8DCC-EA4ECB738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8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C726A-7270-1C42-9716-978334ADFB38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116" y="4342869"/>
            <a:ext cx="5027769" cy="4115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r>
              <a:rPr lang="en-US" altLang="ja-JP"/>
              <a:t>Next, I present what we can measure. </a:t>
            </a:r>
          </a:p>
          <a:p>
            <a:r>
              <a:rPr lang="en-US" altLang="ja-JP"/>
              <a:t>We can measure energy spectra and transverse momentum distribution of gamma-ray with more than 100GeV </a:t>
            </a:r>
          </a:p>
          <a:p>
            <a:r>
              <a:rPr lang="en-US" altLang="ja-JP"/>
              <a:t>and neutral hadrons it</a:t>
            </a:r>
            <a:r>
              <a:rPr lang="ja-JP" altLang="en-US"/>
              <a:t>’</a:t>
            </a:r>
            <a:r>
              <a:rPr lang="en-US" altLang="ja-JP"/>
              <a:t>s mainly neutrons with more than a few hundreds GeV, and neutral pions  with more than 700GeV</a:t>
            </a:r>
          </a:p>
          <a:p>
            <a:r>
              <a:rPr lang="en-US" altLang="ja-JP"/>
              <a:t>at rapidity range from 8.4 to infinity.</a:t>
            </a:r>
          </a:p>
          <a:p>
            <a:endParaRPr lang="en-US" altLang="ja-JP"/>
          </a:p>
          <a:p>
            <a:r>
              <a:rPr lang="en-US" altLang="ja-JP"/>
              <a:t>because we don</a:t>
            </a:r>
            <a:r>
              <a:rPr lang="ja-JP" altLang="en-US"/>
              <a:t>’</a:t>
            </a:r>
            <a:r>
              <a:rPr lang="en-US" altLang="ja-JP"/>
              <a:t>t have own central detectors and LHCf trigger is completely independent on ATLAS trigger, </a:t>
            </a:r>
          </a:p>
          <a:p>
            <a:r>
              <a:rPr lang="en-US" altLang="ja-JP"/>
              <a:t>so LHCf can measure only inclusive spectra . However we are recording ATLAS event ID number event by event,</a:t>
            </a:r>
          </a:p>
          <a:p>
            <a:r>
              <a:rPr lang="en-US" altLang="ja-JP"/>
              <a:t>so it is possible to identify coincidence events with ATLAS event and to analyze with ATALS in future.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236240" y="241750"/>
            <a:ext cx="1203919" cy="85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2" name="Picture 11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8184140" y="1312019"/>
            <a:ext cx="692903" cy="4892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795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329626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 userDrawn="1"/>
        </p:nvSpPr>
        <p:spPr>
          <a:xfrm>
            <a:off x="8187311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Picture 18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8303216" y="498497"/>
            <a:ext cx="692903" cy="489231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795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7282" y="7365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29" y="73658"/>
            <a:ext cx="7556313" cy="1116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8329626" y="282574"/>
            <a:ext cx="642097" cy="844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8187311" y="282574"/>
            <a:ext cx="91440" cy="8442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1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8303216" y="498497"/>
            <a:ext cx="692903" cy="48923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795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329626" y="282574"/>
            <a:ext cx="642097" cy="844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8187311" y="282574"/>
            <a:ext cx="45719" cy="8442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8303216" y="498497"/>
            <a:ext cx="692903" cy="489231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795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795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rgbClr val="FFCC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385394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pic>
        <p:nvPicPr>
          <p:cNvPr id="15" name="Picture 14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238605" y="299415"/>
            <a:ext cx="1203919" cy="85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381" y="1656566"/>
            <a:ext cx="4038600" cy="9334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620449"/>
            <a:ext cx="4038600" cy="1690704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389529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4653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pic>
        <p:nvPicPr>
          <p:cNvPr id="17" name="Picture 16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238605" y="299415"/>
            <a:ext cx="1203919" cy="8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41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8329626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8187311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8303216" y="498497"/>
            <a:ext cx="692903" cy="489231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795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795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78604"/>
            <a:ext cx="7556313" cy="1116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542" y="1981200"/>
            <a:ext cx="6907245" cy="354191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1" y="228600"/>
            <a:ext cx="48409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8184140" y="498497"/>
            <a:ext cx="692903" cy="489231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5088" y="650874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O. Adriani                                                                               LHCf: Status and Future Programs                                                         Catania, December19°, 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289934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 userDrawn="1"/>
        </p:nvSpPr>
        <p:spPr>
          <a:xfrm>
            <a:off x="8147619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8263524" y="498497"/>
            <a:ext cx="692903" cy="4892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795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pic>
        <p:nvPicPr>
          <p:cNvPr id="18" name="Picture 17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238605" y="299415"/>
            <a:ext cx="1203919" cy="85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1787148" y="3263336"/>
            <a:ext cx="692903" cy="4892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329626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8187311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8303216" y="498497"/>
            <a:ext cx="692903" cy="4892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795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329626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8187311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8303216" y="498497"/>
            <a:ext cx="692903" cy="489231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2795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329626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8187311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Picture 16" descr="LHCf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279">
            <a:off x="8303216" y="498497"/>
            <a:ext cx="692903" cy="4892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795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2795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4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  <p:sldLayoutId id="2147484145" r:id="rId18"/>
    <p:sldLayoutId id="2147484146" r:id="rId19"/>
    <p:sldLayoutId id="2147484147" r:id="rId20"/>
    <p:sldLayoutId id="2147484148" r:id="rId2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3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7857" y="1027113"/>
            <a:ext cx="5638800" cy="136207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LHCf: </a:t>
            </a:r>
            <a:r>
              <a:rPr lang="en-US" sz="3600" dirty="0" smtClean="0"/>
              <a:t>status and future programs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502384" y="2748407"/>
            <a:ext cx="575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Adobe Arabic"/>
              </a:rPr>
              <a:t>Oscar Adriani</a:t>
            </a:r>
          </a:p>
          <a:p>
            <a:r>
              <a:rPr lang="en-US" dirty="0" smtClean="0">
                <a:solidFill>
                  <a:schemeClr val="accent2"/>
                </a:solidFill>
                <a:cs typeface="Adobe Arabic"/>
              </a:rPr>
              <a:t>University of Florence &amp; INFN Firenze</a:t>
            </a:r>
            <a:endParaRPr lang="en-US" dirty="0">
              <a:solidFill>
                <a:schemeClr val="accent2"/>
              </a:solidFill>
              <a:cs typeface="Adobe Arab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141" y="5521677"/>
            <a:ext cx="792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With introduction and summary for ‘young newcomers’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going analysis</a:t>
            </a:r>
            <a:endParaRPr lang="en-US" b="1" dirty="0">
              <a:latin typeface="Herculanum"/>
              <a:cs typeface="Herculanum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Neutrons at 7 </a:t>
            </a:r>
            <a:r>
              <a:rPr lang="en-US" sz="2400" dirty="0"/>
              <a:t>TeV </a:t>
            </a:r>
            <a:r>
              <a:rPr lang="en-US" sz="2400" dirty="0" err="1"/>
              <a:t>pp</a:t>
            </a:r>
            <a:r>
              <a:rPr lang="en-US" sz="2400" dirty="0"/>
              <a:t> </a:t>
            </a:r>
            <a:r>
              <a:rPr lang="en-US" sz="2400" dirty="0" smtClean="0"/>
              <a:t>collisions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2013 p-</a:t>
            </a:r>
            <a:r>
              <a:rPr lang="en-US" sz="2400" dirty="0" err="1"/>
              <a:t>Pb</a:t>
            </a:r>
            <a:r>
              <a:rPr lang="en-US" sz="2400" dirty="0"/>
              <a:t> run</a:t>
            </a:r>
          </a:p>
        </p:txBody>
      </p:sp>
    </p:spTree>
    <p:extLst>
      <p:ext uri="{BB962C8B-B14F-4D97-AF65-F5344CB8AC3E}">
        <p14:creationId xmlns:p14="http://schemas.microsoft.com/office/powerpoint/2010/main" val="4020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Muon</a:t>
            </a:r>
            <a:r>
              <a:rPr kumimoji="1" lang="en-US" altLang="ja-JP" dirty="0" smtClean="0"/>
              <a:t> excess at Pierre Auger Obs.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30" y="832719"/>
            <a:ext cx="3910447" cy="27694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747" y="832718"/>
            <a:ext cx="3744716" cy="271386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42548" y="3458471"/>
            <a:ext cx="298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Pierre Auger Collaboration, ICRC 2011 (</a:t>
            </a:r>
            <a:r>
              <a:rPr lang="en-US" altLang="ja-JP" sz="1400" dirty="0" smtClean="0"/>
              <a:t>arXiv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1107.4804)</a:t>
            </a:r>
            <a:endParaRPr kumimoji="1" lang="ja-JP" altLang="en-US" sz="1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44" y="3950530"/>
            <a:ext cx="3893197" cy="289075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388295" y="6273522"/>
            <a:ext cx="3155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Pierog</a:t>
            </a:r>
            <a:r>
              <a:rPr kumimoji="1" lang="en-US" altLang="ja-JP" sz="1200" dirty="0" smtClean="0"/>
              <a:t> and Werner, PRL 101 (2008) 171101 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77504" y="3339453"/>
            <a:ext cx="456155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Auger hybrid analysis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event-by-event MC selection to fit FD data (top-left)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comparison with SD data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MC (top-right)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err="1" smtClean="0">
                <a:solidFill>
                  <a:schemeClr val="accent4"/>
                </a:solidFill>
              </a:rPr>
              <a:t>muon</a:t>
            </a:r>
            <a:r>
              <a:rPr kumimoji="1" lang="en-US" altLang="ja-JP" dirty="0" smtClean="0">
                <a:solidFill>
                  <a:schemeClr val="accent4"/>
                </a:solidFill>
              </a:rPr>
              <a:t> excess in data even for Fe primary MC</a:t>
            </a:r>
            <a:endParaRPr lang="en-US" altLang="ja-JP" dirty="0"/>
          </a:p>
          <a:p>
            <a:r>
              <a:rPr lang="en-US" altLang="ja-JP" dirty="0" smtClean="0"/>
              <a:t>EPOS predicts more </a:t>
            </a:r>
            <a:r>
              <a:rPr lang="en-US" altLang="ja-JP" dirty="0" err="1" smtClean="0"/>
              <a:t>muon</a:t>
            </a:r>
            <a:r>
              <a:rPr lang="en-US" altLang="ja-JP" dirty="0" smtClean="0"/>
              <a:t> due to larger baryon production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=&gt; importance of baryon measurement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861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3131840" cy="52174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Very big discrepancies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between </a:t>
            </a:r>
            <a:r>
              <a:rPr lang="en-US" dirty="0" smtClean="0"/>
              <a:t>models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Useful measurement!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Performance </a:t>
            </a:r>
            <a:br>
              <a:rPr lang="en-US" dirty="0" smtClean="0"/>
            </a:br>
            <a:r>
              <a:rPr lang="en-US" dirty="0" smtClean="0"/>
              <a:t>for neutrons </a:t>
            </a:r>
          </a:p>
          <a:p>
            <a:pPr lvl="1"/>
            <a:r>
              <a:rPr lang="en-US" dirty="0" smtClean="0"/>
              <a:t>35%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res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1mm Position Res. </a:t>
            </a:r>
            <a:br>
              <a:rPr lang="en-US" dirty="0" smtClean="0"/>
            </a:br>
            <a:r>
              <a:rPr lang="en-US" dirty="0" smtClean="0"/>
              <a:t>@ 1.5TeV n</a:t>
            </a:r>
          </a:p>
          <a:p>
            <a:pPr marL="303213" lvl="1" indent="0">
              <a:buNone/>
            </a:pPr>
            <a:r>
              <a:rPr lang="en-US" dirty="0" smtClean="0"/>
              <a:t>And….</a:t>
            </a:r>
          </a:p>
          <a:p>
            <a:pPr marL="303213" lvl="1" indent="0">
              <a:buNone/>
            </a:pPr>
            <a:r>
              <a:rPr lang="en-US" dirty="0" smtClean="0"/>
              <a:t>Detector performance</a:t>
            </a:r>
            <a:br>
              <a:rPr lang="en-US" dirty="0" smtClean="0"/>
            </a:br>
            <a:r>
              <a:rPr lang="en-US" dirty="0" smtClean="0"/>
              <a:t>is also interaction </a:t>
            </a:r>
            <a:br>
              <a:rPr lang="en-US" dirty="0" smtClean="0"/>
            </a:br>
            <a:r>
              <a:rPr lang="en-US" dirty="0" smtClean="0"/>
              <a:t>model dependent.</a:t>
            </a:r>
          </a:p>
          <a:p>
            <a:pPr marL="303213" lvl="1" indent="0">
              <a:buNone/>
            </a:pPr>
            <a:endParaRPr lang="en-US" dirty="0"/>
          </a:p>
          <a:p>
            <a:pPr marL="417513" indent="-342900"/>
            <a:r>
              <a:rPr lang="en-US" dirty="0" smtClean="0"/>
              <a:t>Unfolding is essential to extract physics results from the measured spectra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474" y="168804"/>
            <a:ext cx="7556313" cy="1116106"/>
          </a:xfrm>
        </p:spPr>
        <p:txBody>
          <a:bodyPr/>
          <a:lstStyle/>
          <a:p>
            <a:r>
              <a:rPr lang="en-US" dirty="0" smtClean="0"/>
              <a:t>The challenge of n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908720"/>
            <a:ext cx="5940152" cy="5768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836712"/>
            <a:ext cx="902636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MC </a:t>
            </a:r>
            <a:endParaRPr lang="en-US" sz="3600" dirty="0"/>
          </a:p>
        </p:txBody>
      </p:sp>
      <p:sp>
        <p:nvSpPr>
          <p:cNvPr id="6" name="Down Arrow 5"/>
          <p:cNvSpPr/>
          <p:nvPr/>
        </p:nvSpPr>
        <p:spPr>
          <a:xfrm>
            <a:off x="5076056" y="3356992"/>
            <a:ext cx="1008112" cy="7920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0152" y="3501008"/>
            <a:ext cx="266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1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dedicated talk on neutrons in p-p collisions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Mitsuka</a:t>
            </a:r>
            <a:r>
              <a:rPr lang="en-US" dirty="0" smtClean="0"/>
              <a:t>/Massimo talk on n spectra</a:t>
            </a:r>
          </a:p>
          <a:p>
            <a:r>
              <a:rPr lang="en-US" dirty="0" err="1" smtClean="0"/>
              <a:t>Kawade</a:t>
            </a:r>
            <a:r>
              <a:rPr lang="en-US" dirty="0" smtClean="0"/>
              <a:t> paper on neutron performances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P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spectra at 7 TeV….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127359" cy="4210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For the moment nobody is really working on it!!!!…..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340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924944"/>
            <a:ext cx="2664000" cy="2490140"/>
          </a:xfrm>
          <a:prstGeom prst="rect">
            <a:avLst/>
          </a:prstGeom>
        </p:spPr>
      </p:pic>
      <p:cxnSp>
        <p:nvCxnSpPr>
          <p:cNvPr id="77" name="Straight Arrow Connector 76"/>
          <p:cNvCxnSpPr/>
          <p:nvPr/>
        </p:nvCxnSpPr>
        <p:spPr>
          <a:xfrm flipV="1">
            <a:off x="8298514" y="4012291"/>
            <a:ext cx="0" cy="326204"/>
          </a:xfrm>
          <a:prstGeom prst="straightConnector1">
            <a:avLst/>
          </a:prstGeom>
          <a:ln w="50800" cmpd="sng"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098138" y="4392863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3.5cm,</a:t>
            </a:r>
            <a:br>
              <a:rPr lang="en-US" dirty="0" smtClean="0"/>
            </a:br>
            <a:r>
              <a:rPr lang="en-US" dirty="0" smtClean="0"/>
              <a:t>4.0cm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948853" y="4338495"/>
            <a:ext cx="652408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948853" y="4012291"/>
            <a:ext cx="652408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234207" y="1196752"/>
            <a:ext cx="3874297" cy="1440160"/>
            <a:chOff x="467544" y="2780928"/>
            <a:chExt cx="8136024" cy="302433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7544" y="4365104"/>
              <a:ext cx="7920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Nucleus_draw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096" y="3140968"/>
              <a:ext cx="2448272" cy="2448272"/>
            </a:xfrm>
            <a:prstGeom prst="rect">
              <a:avLst/>
            </a:prstGeom>
          </p:spPr>
        </p:pic>
        <p:pic>
          <p:nvPicPr>
            <p:cNvPr id="11" name="Picture 10" descr="faccina incazzata 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9581" y="3875486"/>
              <a:ext cx="1406051" cy="1008111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4499112" y="3068960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FF0000"/>
                </a:gs>
                <a:gs pos="9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 12"/>
            <p:cNvSpPr/>
            <p:nvPr/>
          </p:nvSpPr>
          <p:spPr>
            <a:xfrm>
              <a:off x="4139072" y="4365104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4859152" y="2780928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 14"/>
            <p:cNvSpPr/>
            <p:nvPr/>
          </p:nvSpPr>
          <p:spPr>
            <a:xfrm>
              <a:off x="4139072" y="3861048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FF0000"/>
                </a:gs>
                <a:gs pos="9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 15"/>
            <p:cNvSpPr/>
            <p:nvPr/>
          </p:nvSpPr>
          <p:spPr>
            <a:xfrm>
              <a:off x="4355096" y="4725144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FF0000"/>
                </a:gs>
                <a:gs pos="9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 16"/>
            <p:cNvSpPr/>
            <p:nvPr/>
          </p:nvSpPr>
          <p:spPr>
            <a:xfrm>
              <a:off x="6155296" y="3284984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FF0000"/>
                </a:gs>
                <a:gs pos="9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 17"/>
            <p:cNvSpPr/>
            <p:nvPr/>
          </p:nvSpPr>
          <p:spPr>
            <a:xfrm>
              <a:off x="5003168" y="5157192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FF0000"/>
                </a:gs>
                <a:gs pos="9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 18"/>
            <p:cNvSpPr/>
            <p:nvPr/>
          </p:nvSpPr>
          <p:spPr>
            <a:xfrm>
              <a:off x="5435216" y="2852936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 19"/>
            <p:cNvSpPr/>
            <p:nvPr/>
          </p:nvSpPr>
          <p:spPr>
            <a:xfrm>
              <a:off x="6371320" y="3645024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 20"/>
            <p:cNvSpPr/>
            <p:nvPr/>
          </p:nvSpPr>
          <p:spPr>
            <a:xfrm>
              <a:off x="6299312" y="4653136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 21"/>
            <p:cNvSpPr/>
            <p:nvPr/>
          </p:nvSpPr>
          <p:spPr>
            <a:xfrm>
              <a:off x="4139072" y="3429000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 22"/>
            <p:cNvSpPr/>
            <p:nvPr/>
          </p:nvSpPr>
          <p:spPr>
            <a:xfrm>
              <a:off x="5507224" y="5157192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 23"/>
            <p:cNvSpPr/>
            <p:nvPr/>
          </p:nvSpPr>
          <p:spPr>
            <a:xfrm>
              <a:off x="4715136" y="5013176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 24"/>
            <p:cNvSpPr/>
            <p:nvPr/>
          </p:nvSpPr>
          <p:spPr>
            <a:xfrm>
              <a:off x="5723248" y="2780928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FF0000"/>
                </a:gs>
                <a:gs pos="9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 25"/>
            <p:cNvSpPr/>
            <p:nvPr/>
          </p:nvSpPr>
          <p:spPr>
            <a:xfrm>
              <a:off x="6371320" y="4149080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FF0000"/>
                </a:gs>
                <a:gs pos="9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 26"/>
            <p:cNvSpPr/>
            <p:nvPr/>
          </p:nvSpPr>
          <p:spPr>
            <a:xfrm>
              <a:off x="6011280" y="5013176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FF0000"/>
                </a:gs>
                <a:gs pos="9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 27"/>
            <p:cNvSpPr/>
            <p:nvPr/>
          </p:nvSpPr>
          <p:spPr>
            <a:xfrm>
              <a:off x="6011280" y="2996952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Arc 28"/>
            <p:cNvSpPr/>
            <p:nvPr/>
          </p:nvSpPr>
          <p:spPr>
            <a:xfrm>
              <a:off x="6515336" y="5013176"/>
              <a:ext cx="1547664" cy="504056"/>
            </a:xfrm>
            <a:prstGeom prst="arc">
              <a:avLst/>
            </a:prstGeom>
            <a:ln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Arc 29"/>
            <p:cNvSpPr/>
            <p:nvPr/>
          </p:nvSpPr>
          <p:spPr>
            <a:xfrm flipV="1">
              <a:off x="6515336" y="3212976"/>
              <a:ext cx="1547664" cy="504056"/>
            </a:xfrm>
            <a:prstGeom prst="arc">
              <a:avLst/>
            </a:prstGeom>
            <a:ln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Arc 30"/>
            <p:cNvSpPr/>
            <p:nvPr/>
          </p:nvSpPr>
          <p:spPr>
            <a:xfrm flipV="1">
              <a:off x="6483826" y="3789040"/>
              <a:ext cx="1728192" cy="216024"/>
            </a:xfrm>
            <a:prstGeom prst="arc">
              <a:avLst/>
            </a:prstGeom>
            <a:ln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Arc 31"/>
            <p:cNvSpPr/>
            <p:nvPr/>
          </p:nvSpPr>
          <p:spPr>
            <a:xfrm>
              <a:off x="6485832" y="4725144"/>
              <a:ext cx="1763688" cy="216024"/>
            </a:xfrm>
            <a:prstGeom prst="arc">
              <a:avLst/>
            </a:prstGeom>
            <a:ln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Arc 32"/>
            <p:cNvSpPr/>
            <p:nvPr/>
          </p:nvSpPr>
          <p:spPr>
            <a:xfrm flipH="1" flipV="1">
              <a:off x="898712" y="3717032"/>
              <a:ext cx="1547664" cy="504057"/>
            </a:xfrm>
            <a:prstGeom prst="arc">
              <a:avLst/>
            </a:prstGeom>
            <a:ln>
              <a:headEnd type="triangle" w="lg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Arc 33"/>
            <p:cNvSpPr/>
            <p:nvPr/>
          </p:nvSpPr>
          <p:spPr>
            <a:xfrm flipH="1">
              <a:off x="898712" y="4509120"/>
              <a:ext cx="1547664" cy="504056"/>
            </a:xfrm>
            <a:prstGeom prst="arc">
              <a:avLst/>
            </a:prstGeom>
            <a:ln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Arc 35"/>
            <p:cNvSpPr/>
            <p:nvPr/>
          </p:nvSpPr>
          <p:spPr>
            <a:xfrm flipV="1">
              <a:off x="6155296" y="4005064"/>
              <a:ext cx="2448272" cy="216024"/>
            </a:xfrm>
            <a:prstGeom prst="arc">
              <a:avLst/>
            </a:prstGeom>
            <a:ln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Arc 36"/>
            <p:cNvSpPr/>
            <p:nvPr/>
          </p:nvSpPr>
          <p:spPr>
            <a:xfrm>
              <a:off x="6155296" y="4509120"/>
              <a:ext cx="2448272" cy="144016"/>
            </a:xfrm>
            <a:prstGeom prst="arc">
              <a:avLst/>
            </a:prstGeom>
            <a:ln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 37"/>
            <p:cNvSpPr>
              <a:spLocks/>
            </p:cNvSpPr>
            <p:nvPr/>
          </p:nvSpPr>
          <p:spPr>
            <a:xfrm>
              <a:off x="5380461" y="400507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 38"/>
            <p:cNvSpPr>
              <a:spLocks/>
            </p:cNvSpPr>
            <p:nvPr/>
          </p:nvSpPr>
          <p:spPr>
            <a:xfrm>
              <a:off x="5596493" y="400507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363208" y="3861048"/>
              <a:ext cx="144016" cy="7200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579232" y="3861048"/>
              <a:ext cx="144016" cy="7200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481859" y="4114574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FF0000"/>
                </a:gs>
                <a:gs pos="9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 42"/>
            <p:cNvSpPr/>
            <p:nvPr/>
          </p:nvSpPr>
          <p:spPr>
            <a:xfrm>
              <a:off x="5004048" y="4746746"/>
              <a:ext cx="648073" cy="6480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FF0000"/>
                </a:gs>
                <a:gs pos="9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 43"/>
            <p:cNvSpPr/>
            <p:nvPr/>
          </p:nvSpPr>
          <p:spPr>
            <a:xfrm>
              <a:off x="4674638" y="4581128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 44"/>
            <p:cNvSpPr/>
            <p:nvPr/>
          </p:nvSpPr>
          <p:spPr>
            <a:xfrm>
              <a:off x="5363208" y="3284984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 45"/>
            <p:cNvSpPr/>
            <p:nvPr/>
          </p:nvSpPr>
          <p:spPr>
            <a:xfrm>
              <a:off x="4658409" y="3609248"/>
              <a:ext cx="648073" cy="6480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 46"/>
            <p:cNvSpPr/>
            <p:nvPr/>
          </p:nvSpPr>
          <p:spPr>
            <a:xfrm>
              <a:off x="5956525" y="4347851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FF0000"/>
                </a:gs>
                <a:gs pos="9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 47"/>
            <p:cNvSpPr/>
            <p:nvPr/>
          </p:nvSpPr>
          <p:spPr>
            <a:xfrm>
              <a:off x="4931160" y="3267731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FF0000"/>
                </a:gs>
                <a:gs pos="9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 48"/>
            <p:cNvSpPr/>
            <p:nvPr/>
          </p:nvSpPr>
          <p:spPr>
            <a:xfrm>
              <a:off x="5616734" y="4707891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 49"/>
            <p:cNvSpPr/>
            <p:nvPr/>
          </p:nvSpPr>
          <p:spPr>
            <a:xfrm>
              <a:off x="6048782" y="3950309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 50"/>
            <p:cNvSpPr/>
            <p:nvPr/>
          </p:nvSpPr>
          <p:spPr>
            <a:xfrm>
              <a:off x="5831032" y="3608792"/>
              <a:ext cx="648073" cy="6480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FF0000"/>
                </a:gs>
                <a:gs pos="9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 51"/>
            <p:cNvSpPr/>
            <p:nvPr/>
          </p:nvSpPr>
          <p:spPr>
            <a:xfrm>
              <a:off x="5723248" y="3212976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rgbClr val="0707DB"/>
                </a:gs>
                <a:gs pos="90000">
                  <a:srgbClr val="2C2CF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193338"/>
            <a:ext cx="8229600" cy="836794"/>
          </a:xfrm>
        </p:spPr>
        <p:txBody>
          <a:bodyPr/>
          <a:lstStyle/>
          <a:p>
            <a:r>
              <a:rPr lang="en-US" dirty="0" smtClean="0"/>
              <a:t>The 2013 p-</a:t>
            </a:r>
            <a:r>
              <a:rPr lang="en-US" dirty="0" err="1" smtClean="0"/>
              <a:t>Pb</a:t>
            </a:r>
            <a:r>
              <a:rPr lang="en-US" dirty="0" smtClean="0"/>
              <a:t> run at </a:t>
            </a:r>
            <a:r>
              <a:rPr lang="en-US" dirty="0" smtClean="0">
                <a:sym typeface="Symbol"/>
              </a:rPr>
              <a:t></a:t>
            </a:r>
            <a:r>
              <a:rPr lang="en-US" dirty="0" err="1">
                <a:sym typeface="Symbol"/>
              </a:rPr>
              <a:t>s</a:t>
            </a:r>
            <a:r>
              <a:rPr lang="en-US" baseline="-25000" dirty="0" err="1">
                <a:sym typeface="Symbol"/>
              </a:rPr>
              <a:t>NN</a:t>
            </a:r>
            <a:r>
              <a:rPr lang="en-US" dirty="0">
                <a:sym typeface="Symbol"/>
              </a:rPr>
              <a:t> = 5 </a:t>
            </a:r>
            <a:r>
              <a:rPr lang="en-US" dirty="0" smtClean="0">
                <a:sym typeface="Symbol"/>
              </a:rPr>
              <a:t>TeV</a:t>
            </a:r>
            <a:endParaRPr lang="it-IT" dirty="0"/>
          </a:p>
        </p:txBody>
      </p:sp>
      <p:sp>
        <p:nvSpPr>
          <p:cNvPr id="55" name="Rectangle 65"/>
          <p:cNvSpPr>
            <a:spLocks noChangeArrowheads="1"/>
          </p:cNvSpPr>
          <p:nvPr/>
        </p:nvSpPr>
        <p:spPr bwMode="auto">
          <a:xfrm>
            <a:off x="35496" y="1516509"/>
            <a:ext cx="5275385" cy="155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ja-JP" sz="2000" u="sng" dirty="0"/>
              <a:t>2013 </a:t>
            </a:r>
            <a:r>
              <a:rPr lang="en-US" altLang="ja-JP" sz="2000" u="sng" dirty="0" smtClean="0"/>
              <a:t>Jan-Feb for p-</a:t>
            </a:r>
            <a:r>
              <a:rPr lang="en-US" altLang="ja-JP" sz="2000" u="sng" dirty="0" err="1" smtClean="0"/>
              <a:t>Pb</a:t>
            </a:r>
            <a:r>
              <a:rPr lang="en-US" altLang="ja-JP" sz="2000" u="sng" dirty="0" smtClean="0"/>
              <a:t>/</a:t>
            </a:r>
            <a:r>
              <a:rPr lang="en-US" altLang="ja-JP" sz="2000" u="sng" dirty="0" err="1" smtClean="0"/>
              <a:t>Pb</a:t>
            </a:r>
            <a:r>
              <a:rPr lang="en-US" altLang="ja-JP" sz="2000" u="sng" dirty="0" smtClean="0"/>
              <a:t>-p collisions</a:t>
            </a:r>
            <a:endParaRPr lang="en-US" altLang="ja-JP" sz="2000" dirty="0"/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ja-JP" dirty="0" smtClean="0"/>
              <a:t>Installation of the </a:t>
            </a:r>
            <a:r>
              <a:rPr lang="en-US" altLang="ja-JP" b="1" dirty="0"/>
              <a:t>only Arm2</a:t>
            </a:r>
            <a:r>
              <a:rPr lang="en-US" altLang="ja-JP" dirty="0"/>
              <a:t> at one side </a:t>
            </a:r>
            <a:r>
              <a:rPr lang="en-US" altLang="ja-JP" dirty="0" smtClean="0"/>
              <a:t>(silicon tracker </a:t>
            </a:r>
            <a:r>
              <a:rPr lang="en-US" altLang="ja-JP" dirty="0"/>
              <a:t>good for multiplicity)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altLang="ja-JP" dirty="0"/>
              <a:t>Data both at </a:t>
            </a:r>
            <a:r>
              <a:rPr lang="en-US" altLang="ja-JP" b="1" dirty="0"/>
              <a:t>p-side</a:t>
            </a:r>
            <a:r>
              <a:rPr lang="en-US" altLang="ja-JP" dirty="0"/>
              <a:t> (20Jan-1Feb)  and </a:t>
            </a:r>
            <a:r>
              <a:rPr lang="en-US" altLang="ja-JP" b="1" dirty="0"/>
              <a:t>Pb-side</a:t>
            </a:r>
            <a:r>
              <a:rPr lang="en-US" altLang="ja-JP" dirty="0"/>
              <a:t> (1fill, 4Feb</a:t>
            </a:r>
            <a:r>
              <a:rPr lang="en-US" altLang="ja-JP" dirty="0" smtClean="0"/>
              <a:t>), thanks to the </a:t>
            </a:r>
            <a:r>
              <a:rPr lang="en-US" altLang="ja-JP" b="1" dirty="0" smtClean="0"/>
              <a:t>swap of the beams</a:t>
            </a:r>
            <a:endParaRPr lang="en-US" altLang="ja-JP" b="1" dirty="0"/>
          </a:p>
        </p:txBody>
      </p:sp>
      <p:sp>
        <p:nvSpPr>
          <p:cNvPr id="57" name="Rectangle 9"/>
          <p:cNvSpPr txBox="1">
            <a:spLocks noChangeArrowheads="1"/>
          </p:cNvSpPr>
          <p:nvPr/>
        </p:nvSpPr>
        <p:spPr>
          <a:xfrm>
            <a:off x="35496" y="3297907"/>
            <a:ext cx="7377911" cy="24334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Font typeface="Wingdings" pitchFamily="2" charset="2"/>
              <a:buChar char="§"/>
            </a:pPr>
            <a:r>
              <a:rPr lang="en-US" altLang="ja-JP" sz="2000" u="sng" dirty="0" smtClean="0"/>
              <a:t>Details of beams and DAQ</a:t>
            </a:r>
          </a:p>
          <a:p>
            <a:pPr lvl="1">
              <a:lnSpc>
                <a:spcPct val="90000"/>
              </a:lnSpc>
              <a:buClr>
                <a:srgbClr val="4F81BD"/>
              </a:buClr>
              <a:buFont typeface="Calibri" pitchFamily="34" charset="0"/>
              <a:buChar char="–"/>
            </a:pPr>
            <a:r>
              <a:rPr lang="en-US" altLang="ja-JP" sz="1800" dirty="0" smtClean="0"/>
              <a:t>L </a:t>
            </a:r>
            <a:r>
              <a:rPr lang="en-US" altLang="ja-JP" sz="1800" dirty="0"/>
              <a:t>= 1x10</a:t>
            </a:r>
            <a:r>
              <a:rPr lang="en-US" altLang="ja-JP" sz="1800" baseline="30000" dirty="0"/>
              <a:t>29</a:t>
            </a:r>
            <a:r>
              <a:rPr lang="en-US" altLang="ja-JP" sz="1800" dirty="0"/>
              <a:t> – 0.5x10</a:t>
            </a:r>
            <a:r>
              <a:rPr lang="en-US" altLang="ja-JP" sz="1800" baseline="30000" dirty="0"/>
              <a:t>29</a:t>
            </a:r>
            <a:r>
              <a:rPr lang="en-US" altLang="ja-JP" sz="1800" dirty="0"/>
              <a:t>cm</a:t>
            </a:r>
            <a:r>
              <a:rPr lang="en-US" altLang="ja-JP" sz="1800" baseline="30000" dirty="0"/>
              <a:t>-2</a:t>
            </a:r>
            <a:r>
              <a:rPr lang="en-US" altLang="ja-JP" sz="1800" dirty="0"/>
              <a:t>s</a:t>
            </a:r>
            <a:r>
              <a:rPr lang="en-US" altLang="ja-JP" sz="1800" baseline="30000" dirty="0"/>
              <a:t>-</a:t>
            </a:r>
            <a:r>
              <a:rPr lang="en-US" altLang="ja-JP" sz="1800" baseline="30000" dirty="0" smtClean="0"/>
              <a:t>1</a:t>
            </a:r>
          </a:p>
          <a:p>
            <a:pPr lvl="1">
              <a:lnSpc>
                <a:spcPct val="90000"/>
              </a:lnSpc>
              <a:buClr>
                <a:srgbClr val="4F81BD"/>
              </a:buClr>
              <a:buFont typeface="Calibri" pitchFamily="34" charset="0"/>
              <a:buChar char="–"/>
            </a:pPr>
            <a:r>
              <a:rPr lang="en-US" altLang="ja-JP" sz="1800" dirty="0" smtClean="0"/>
              <a:t>~200.10</a:t>
            </a:r>
            <a:r>
              <a:rPr lang="en-US" altLang="ja-JP" sz="1800" baseline="30000" dirty="0" smtClean="0"/>
              <a:t>6</a:t>
            </a:r>
            <a:r>
              <a:rPr lang="en-US" altLang="ja-JP" sz="1800" dirty="0" smtClean="0"/>
              <a:t> events</a:t>
            </a:r>
            <a:endParaRPr lang="en-US" altLang="ja-JP" sz="1800" dirty="0"/>
          </a:p>
          <a:p>
            <a:pPr lvl="1">
              <a:lnSpc>
                <a:spcPct val="90000"/>
              </a:lnSpc>
              <a:buClr>
                <a:srgbClr val="4F81BD"/>
              </a:buClr>
              <a:buFont typeface="Calibri" pitchFamily="34" charset="0"/>
              <a:buChar char="–"/>
            </a:pPr>
            <a:r>
              <a:rPr lang="en-US" altLang="ja-JP" sz="1800" dirty="0">
                <a:latin typeface="Symbol" charset="0"/>
              </a:rPr>
              <a:t>b</a:t>
            </a:r>
            <a:r>
              <a:rPr lang="en-US" altLang="ja-JP" sz="1800" baseline="30000" dirty="0"/>
              <a:t>* </a:t>
            </a:r>
            <a:r>
              <a:rPr lang="en-US" altLang="ja-JP" sz="1800" dirty="0" smtClean="0"/>
              <a:t>= 0.8 m</a:t>
            </a:r>
            <a:r>
              <a:rPr lang="en-US" altLang="ja-JP" sz="1800" dirty="0"/>
              <a:t>, </a:t>
            </a:r>
            <a:r>
              <a:rPr lang="en-US" altLang="ja-JP" sz="1800" dirty="0" smtClean="0"/>
              <a:t>290 </a:t>
            </a:r>
            <a:r>
              <a:rPr lang="en-US" altLang="ja-JP" sz="1800" dirty="0" err="1" smtClean="0">
                <a:latin typeface="Symbol" charset="0"/>
              </a:rPr>
              <a:t>m</a:t>
            </a:r>
            <a:r>
              <a:rPr lang="en-US" altLang="ja-JP" sz="1800" dirty="0" err="1" smtClean="0"/>
              <a:t>rad</a:t>
            </a:r>
            <a:r>
              <a:rPr lang="en-US" altLang="ja-JP" sz="1800" dirty="0" smtClean="0"/>
              <a:t> </a:t>
            </a:r>
            <a:r>
              <a:rPr lang="en-US" altLang="ja-JP" sz="1800" dirty="0" err="1"/>
              <a:t>crossig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angle</a:t>
            </a:r>
          </a:p>
          <a:p>
            <a:pPr lvl="1">
              <a:lnSpc>
                <a:spcPct val="90000"/>
              </a:lnSpc>
              <a:buClr>
                <a:srgbClr val="4F81BD"/>
              </a:buClr>
            </a:pPr>
            <a:r>
              <a:rPr lang="en-US" altLang="ja-JP" sz="1800" dirty="0" smtClean="0"/>
              <a:t>338p+338Pb bunches (</a:t>
            </a:r>
            <a:r>
              <a:rPr lang="en-US" altLang="ja-JP" sz="1800" dirty="0" err="1" smtClean="0"/>
              <a:t>min.</a:t>
            </a:r>
            <a:r>
              <a:rPr lang="en-US" altLang="ja-JP" sz="1800" dirty="0" err="1" smtClean="0">
                <a:latin typeface="Symbol" charset="0"/>
              </a:rPr>
              <a:t>D</a:t>
            </a:r>
            <a:r>
              <a:rPr lang="en-US" altLang="ja-JP" sz="1800" dirty="0" err="1" smtClean="0"/>
              <a:t>T</a:t>
            </a:r>
            <a:r>
              <a:rPr lang="en-US" altLang="ja-JP" sz="1800" dirty="0" smtClean="0"/>
              <a:t> = 200 ns), 296 colliding at IP1</a:t>
            </a:r>
          </a:p>
          <a:p>
            <a:pPr lvl="1">
              <a:lnSpc>
                <a:spcPct val="90000"/>
              </a:lnSpc>
              <a:buClr>
                <a:srgbClr val="4F81BD"/>
              </a:buClr>
            </a:pPr>
            <a:r>
              <a:rPr lang="en-US" altLang="ja-JP" sz="1800" dirty="0" smtClean="0"/>
              <a:t>10-20 kHz trig rate downscaled to approximately 700 Hz</a:t>
            </a:r>
          </a:p>
          <a:p>
            <a:pPr lvl="1">
              <a:lnSpc>
                <a:spcPct val="90000"/>
              </a:lnSpc>
              <a:buClr>
                <a:srgbClr val="4F81BD"/>
              </a:buClr>
            </a:pPr>
            <a:r>
              <a:rPr lang="en-US" altLang="ja-JP" sz="1800" dirty="0" smtClean="0">
                <a:solidFill>
                  <a:schemeClr val="accent4"/>
                </a:solidFill>
              </a:rPr>
              <a:t>20-40 Hz ATLAS common trig. Coincidence successful! </a:t>
            </a:r>
          </a:p>
          <a:p>
            <a:pPr lvl="1">
              <a:lnSpc>
                <a:spcPct val="90000"/>
              </a:lnSpc>
              <a:buClr>
                <a:srgbClr val="4F81BD"/>
              </a:buClr>
            </a:pPr>
            <a:r>
              <a:rPr lang="en-US" altLang="ja-JP" sz="1800" dirty="0"/>
              <a:t>p</a:t>
            </a:r>
            <a:r>
              <a:rPr lang="en-US" altLang="ja-JP" sz="1800" dirty="0" smtClean="0"/>
              <a:t>-p collisions at 2.76 TeV have also been taken </a:t>
            </a:r>
          </a:p>
          <a:p>
            <a:pPr>
              <a:lnSpc>
                <a:spcPct val="90000"/>
              </a:lnSpc>
            </a:pPr>
            <a:endParaRPr lang="en-US" altLang="ja-JP" sz="2000" dirty="0"/>
          </a:p>
        </p:txBody>
      </p:sp>
      <p:grpSp>
        <p:nvGrpSpPr>
          <p:cNvPr id="58" name="Group 48"/>
          <p:cNvGrpSpPr>
            <a:grpSpLocks/>
          </p:cNvGrpSpPr>
          <p:nvPr/>
        </p:nvGrpSpPr>
        <p:grpSpPr bwMode="auto">
          <a:xfrm>
            <a:off x="833084" y="5528116"/>
            <a:ext cx="6542087" cy="1017588"/>
            <a:chOff x="229" y="561"/>
            <a:chExt cx="4121" cy="641"/>
          </a:xfrm>
        </p:grpSpPr>
        <p:grpSp>
          <p:nvGrpSpPr>
            <p:cNvPr id="59" name="Group 49"/>
            <p:cNvGrpSpPr>
              <a:grpSpLocks/>
            </p:cNvGrpSpPr>
            <p:nvPr/>
          </p:nvGrpSpPr>
          <p:grpSpPr bwMode="auto">
            <a:xfrm>
              <a:off x="1279" y="689"/>
              <a:ext cx="2272" cy="198"/>
              <a:chOff x="1198" y="689"/>
              <a:chExt cx="2272" cy="198"/>
            </a:xfrm>
          </p:grpSpPr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1198" y="689"/>
                <a:ext cx="1133" cy="193"/>
              </a:xfrm>
              <a:custGeom>
                <a:avLst/>
                <a:gdLst>
                  <a:gd name="T0" fmla="*/ 0 w 1133"/>
                  <a:gd name="T1" fmla="*/ 6 h 193"/>
                  <a:gd name="T2" fmla="*/ 585 w 1133"/>
                  <a:gd name="T3" fmla="*/ 6 h 193"/>
                  <a:gd name="T4" fmla="*/ 704 w 1133"/>
                  <a:gd name="T5" fmla="*/ 42 h 193"/>
                  <a:gd name="T6" fmla="*/ 823 w 1133"/>
                  <a:gd name="T7" fmla="*/ 170 h 193"/>
                  <a:gd name="T8" fmla="*/ 905 w 1133"/>
                  <a:gd name="T9" fmla="*/ 180 h 193"/>
                  <a:gd name="T10" fmla="*/ 1133 w 1133"/>
                  <a:gd name="T11" fmla="*/ 18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3" h="193">
                    <a:moveTo>
                      <a:pt x="0" y="6"/>
                    </a:moveTo>
                    <a:cubicBezTo>
                      <a:pt x="234" y="3"/>
                      <a:pt x="468" y="0"/>
                      <a:pt x="585" y="6"/>
                    </a:cubicBezTo>
                    <a:cubicBezTo>
                      <a:pt x="702" y="12"/>
                      <a:pt x="664" y="15"/>
                      <a:pt x="704" y="42"/>
                    </a:cubicBezTo>
                    <a:cubicBezTo>
                      <a:pt x="744" y="69"/>
                      <a:pt x="790" y="147"/>
                      <a:pt x="823" y="170"/>
                    </a:cubicBezTo>
                    <a:cubicBezTo>
                      <a:pt x="856" y="193"/>
                      <a:pt x="853" y="178"/>
                      <a:pt x="905" y="180"/>
                    </a:cubicBezTo>
                    <a:cubicBezTo>
                      <a:pt x="957" y="182"/>
                      <a:pt x="1045" y="181"/>
                      <a:pt x="1133" y="18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 flipH="1">
                <a:off x="2337" y="694"/>
                <a:ext cx="1133" cy="193"/>
              </a:xfrm>
              <a:custGeom>
                <a:avLst/>
                <a:gdLst>
                  <a:gd name="T0" fmla="*/ 0 w 1133"/>
                  <a:gd name="T1" fmla="*/ 6 h 193"/>
                  <a:gd name="T2" fmla="*/ 585 w 1133"/>
                  <a:gd name="T3" fmla="*/ 6 h 193"/>
                  <a:gd name="T4" fmla="*/ 704 w 1133"/>
                  <a:gd name="T5" fmla="*/ 42 h 193"/>
                  <a:gd name="T6" fmla="*/ 823 w 1133"/>
                  <a:gd name="T7" fmla="*/ 170 h 193"/>
                  <a:gd name="T8" fmla="*/ 905 w 1133"/>
                  <a:gd name="T9" fmla="*/ 180 h 193"/>
                  <a:gd name="T10" fmla="*/ 1133 w 1133"/>
                  <a:gd name="T11" fmla="*/ 18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3" h="193">
                    <a:moveTo>
                      <a:pt x="0" y="6"/>
                    </a:moveTo>
                    <a:cubicBezTo>
                      <a:pt x="234" y="3"/>
                      <a:pt x="468" y="0"/>
                      <a:pt x="585" y="6"/>
                    </a:cubicBezTo>
                    <a:cubicBezTo>
                      <a:pt x="702" y="12"/>
                      <a:pt x="664" y="15"/>
                      <a:pt x="704" y="42"/>
                    </a:cubicBezTo>
                    <a:cubicBezTo>
                      <a:pt x="744" y="69"/>
                      <a:pt x="790" y="147"/>
                      <a:pt x="823" y="170"/>
                    </a:cubicBezTo>
                    <a:cubicBezTo>
                      <a:pt x="856" y="193"/>
                      <a:pt x="853" y="178"/>
                      <a:pt x="905" y="180"/>
                    </a:cubicBezTo>
                    <a:cubicBezTo>
                      <a:pt x="957" y="182"/>
                      <a:pt x="1045" y="181"/>
                      <a:pt x="1133" y="18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 type="stealth" w="lg" len="lg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52"/>
            <p:cNvGrpSpPr>
              <a:grpSpLocks/>
            </p:cNvGrpSpPr>
            <p:nvPr/>
          </p:nvGrpSpPr>
          <p:grpSpPr bwMode="auto">
            <a:xfrm flipH="1" flipV="1">
              <a:off x="1221" y="928"/>
              <a:ext cx="2272" cy="198"/>
              <a:chOff x="1198" y="689"/>
              <a:chExt cx="2272" cy="198"/>
            </a:xfrm>
          </p:grpSpPr>
          <p:sp>
            <p:nvSpPr>
              <p:cNvPr id="71" name="Freeform 53"/>
              <p:cNvSpPr>
                <a:spLocks/>
              </p:cNvSpPr>
              <p:nvPr/>
            </p:nvSpPr>
            <p:spPr bwMode="auto">
              <a:xfrm>
                <a:off x="1198" y="689"/>
                <a:ext cx="1133" cy="193"/>
              </a:xfrm>
              <a:custGeom>
                <a:avLst/>
                <a:gdLst>
                  <a:gd name="T0" fmla="*/ 0 w 1133"/>
                  <a:gd name="T1" fmla="*/ 6 h 193"/>
                  <a:gd name="T2" fmla="*/ 585 w 1133"/>
                  <a:gd name="T3" fmla="*/ 6 h 193"/>
                  <a:gd name="T4" fmla="*/ 704 w 1133"/>
                  <a:gd name="T5" fmla="*/ 42 h 193"/>
                  <a:gd name="T6" fmla="*/ 823 w 1133"/>
                  <a:gd name="T7" fmla="*/ 170 h 193"/>
                  <a:gd name="T8" fmla="*/ 905 w 1133"/>
                  <a:gd name="T9" fmla="*/ 180 h 193"/>
                  <a:gd name="T10" fmla="*/ 1133 w 1133"/>
                  <a:gd name="T11" fmla="*/ 18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3" h="193">
                    <a:moveTo>
                      <a:pt x="0" y="6"/>
                    </a:moveTo>
                    <a:cubicBezTo>
                      <a:pt x="234" y="3"/>
                      <a:pt x="468" y="0"/>
                      <a:pt x="585" y="6"/>
                    </a:cubicBezTo>
                    <a:cubicBezTo>
                      <a:pt x="702" y="12"/>
                      <a:pt x="664" y="15"/>
                      <a:pt x="704" y="42"/>
                    </a:cubicBezTo>
                    <a:cubicBezTo>
                      <a:pt x="744" y="69"/>
                      <a:pt x="790" y="147"/>
                      <a:pt x="823" y="170"/>
                    </a:cubicBezTo>
                    <a:cubicBezTo>
                      <a:pt x="856" y="193"/>
                      <a:pt x="853" y="178"/>
                      <a:pt x="905" y="180"/>
                    </a:cubicBezTo>
                    <a:cubicBezTo>
                      <a:pt x="957" y="182"/>
                      <a:pt x="1045" y="181"/>
                      <a:pt x="1133" y="180"/>
                    </a:cubicBezTo>
                  </a:path>
                </a:pathLst>
              </a:cu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4"/>
              <p:cNvSpPr>
                <a:spLocks/>
              </p:cNvSpPr>
              <p:nvPr/>
            </p:nvSpPr>
            <p:spPr bwMode="auto">
              <a:xfrm flipH="1">
                <a:off x="2337" y="694"/>
                <a:ext cx="1133" cy="193"/>
              </a:xfrm>
              <a:custGeom>
                <a:avLst/>
                <a:gdLst>
                  <a:gd name="T0" fmla="*/ 0 w 1133"/>
                  <a:gd name="T1" fmla="*/ 6 h 193"/>
                  <a:gd name="T2" fmla="*/ 585 w 1133"/>
                  <a:gd name="T3" fmla="*/ 6 h 193"/>
                  <a:gd name="T4" fmla="*/ 704 w 1133"/>
                  <a:gd name="T5" fmla="*/ 42 h 193"/>
                  <a:gd name="T6" fmla="*/ 823 w 1133"/>
                  <a:gd name="T7" fmla="*/ 170 h 193"/>
                  <a:gd name="T8" fmla="*/ 905 w 1133"/>
                  <a:gd name="T9" fmla="*/ 180 h 193"/>
                  <a:gd name="T10" fmla="*/ 1133 w 1133"/>
                  <a:gd name="T11" fmla="*/ 18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3" h="193">
                    <a:moveTo>
                      <a:pt x="0" y="6"/>
                    </a:moveTo>
                    <a:cubicBezTo>
                      <a:pt x="234" y="3"/>
                      <a:pt x="468" y="0"/>
                      <a:pt x="585" y="6"/>
                    </a:cubicBezTo>
                    <a:cubicBezTo>
                      <a:pt x="702" y="12"/>
                      <a:pt x="664" y="15"/>
                      <a:pt x="704" y="42"/>
                    </a:cubicBezTo>
                    <a:cubicBezTo>
                      <a:pt x="744" y="69"/>
                      <a:pt x="790" y="147"/>
                      <a:pt x="823" y="170"/>
                    </a:cubicBezTo>
                    <a:cubicBezTo>
                      <a:pt x="856" y="193"/>
                      <a:pt x="853" y="178"/>
                      <a:pt x="905" y="180"/>
                    </a:cubicBezTo>
                    <a:cubicBezTo>
                      <a:pt x="957" y="182"/>
                      <a:pt x="1045" y="181"/>
                      <a:pt x="1133" y="180"/>
                    </a:cubicBezTo>
                  </a:path>
                </a:pathLst>
              </a:custGeom>
              <a:noFill/>
              <a:ln w="57150">
                <a:solidFill>
                  <a:schemeClr val="tx2"/>
                </a:solidFill>
                <a:round/>
                <a:headEnd type="stealth" w="lg" len="lg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AutoShape 55"/>
            <p:cNvSpPr>
              <a:spLocks noChangeArrowheads="1"/>
            </p:cNvSpPr>
            <p:nvPr/>
          </p:nvSpPr>
          <p:spPr bwMode="auto">
            <a:xfrm>
              <a:off x="1390" y="749"/>
              <a:ext cx="503" cy="29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56"/>
            <p:cNvSpPr txBox="1">
              <a:spLocks noChangeArrowheads="1"/>
            </p:cNvSpPr>
            <p:nvPr/>
          </p:nvSpPr>
          <p:spPr bwMode="auto">
            <a:xfrm>
              <a:off x="975" y="561"/>
              <a:ext cx="2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 b="1" dirty="0"/>
                <a:t>p</a:t>
              </a:r>
            </a:p>
          </p:txBody>
        </p:sp>
        <p:sp>
          <p:nvSpPr>
            <p:cNvPr id="63" name="Text Box 57"/>
            <p:cNvSpPr txBox="1">
              <a:spLocks noChangeArrowheads="1"/>
            </p:cNvSpPr>
            <p:nvPr/>
          </p:nvSpPr>
          <p:spPr bwMode="auto">
            <a:xfrm>
              <a:off x="3456" y="911"/>
              <a:ext cx="4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2400" b="1" dirty="0"/>
                <a:t> </a:t>
              </a:r>
              <a:r>
                <a:rPr lang="en-US" altLang="ja-JP" sz="2400" b="1" dirty="0" smtClean="0"/>
                <a:t>Pb</a:t>
              </a:r>
              <a:endParaRPr lang="en-US" altLang="ja-JP" sz="2400" b="1" dirty="0"/>
            </a:p>
          </p:txBody>
        </p:sp>
        <p:sp>
          <p:nvSpPr>
            <p:cNvPr id="64" name="AutoShape 58"/>
            <p:cNvSpPr>
              <a:spLocks noChangeArrowheads="1"/>
            </p:cNvSpPr>
            <p:nvPr/>
          </p:nvSpPr>
          <p:spPr bwMode="auto">
            <a:xfrm>
              <a:off x="2249" y="750"/>
              <a:ext cx="311" cy="311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59"/>
            <p:cNvSpPr>
              <a:spLocks noChangeArrowheads="1"/>
            </p:cNvSpPr>
            <p:nvPr/>
          </p:nvSpPr>
          <p:spPr bwMode="auto">
            <a:xfrm>
              <a:off x="3781" y="804"/>
              <a:ext cx="237" cy="147"/>
            </a:xfrm>
            <a:prstGeom prst="rightArrow">
              <a:avLst>
                <a:gd name="adj1" fmla="val 50000"/>
                <a:gd name="adj2" fmla="val 403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60"/>
            <p:cNvSpPr txBox="1">
              <a:spLocks noChangeArrowheads="1"/>
            </p:cNvSpPr>
            <p:nvPr/>
          </p:nvSpPr>
          <p:spPr bwMode="auto">
            <a:xfrm>
              <a:off x="3997" y="733"/>
              <a:ext cx="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 b="1"/>
                <a:t>IP8</a:t>
              </a:r>
            </a:p>
          </p:txBody>
        </p:sp>
        <p:sp>
          <p:nvSpPr>
            <p:cNvPr id="67" name="AutoShape 61"/>
            <p:cNvSpPr>
              <a:spLocks noChangeArrowheads="1"/>
            </p:cNvSpPr>
            <p:nvPr/>
          </p:nvSpPr>
          <p:spPr bwMode="auto">
            <a:xfrm flipH="1">
              <a:off x="601" y="808"/>
              <a:ext cx="237" cy="147"/>
            </a:xfrm>
            <a:prstGeom prst="rightArrow">
              <a:avLst>
                <a:gd name="adj1" fmla="val 50000"/>
                <a:gd name="adj2" fmla="val 403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62"/>
            <p:cNvSpPr txBox="1">
              <a:spLocks noChangeArrowheads="1"/>
            </p:cNvSpPr>
            <p:nvPr/>
          </p:nvSpPr>
          <p:spPr bwMode="auto">
            <a:xfrm>
              <a:off x="229" y="719"/>
              <a:ext cx="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 b="1" dirty="0"/>
                <a:t>IP2</a:t>
              </a:r>
            </a:p>
          </p:txBody>
        </p:sp>
        <p:sp>
          <p:nvSpPr>
            <p:cNvPr id="69" name="Text Box 63"/>
            <p:cNvSpPr txBox="1">
              <a:spLocks noChangeArrowheads="1"/>
            </p:cNvSpPr>
            <p:nvPr/>
          </p:nvSpPr>
          <p:spPr bwMode="auto">
            <a:xfrm>
              <a:off x="2256" y="567"/>
              <a:ext cx="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 b="1"/>
                <a:t>IP1</a:t>
              </a:r>
            </a:p>
          </p:txBody>
        </p:sp>
        <p:sp>
          <p:nvSpPr>
            <p:cNvPr id="70" name="Text Box 64"/>
            <p:cNvSpPr txBox="1">
              <a:spLocks noChangeArrowheads="1"/>
            </p:cNvSpPr>
            <p:nvPr/>
          </p:nvSpPr>
          <p:spPr bwMode="auto">
            <a:xfrm>
              <a:off x="1357" y="782"/>
              <a:ext cx="5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400" b="1">
                  <a:solidFill>
                    <a:schemeClr val="bg1"/>
                  </a:solidFill>
                </a:rPr>
                <a:t>Arm2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4375432" y="2378217"/>
            <a:ext cx="792088" cy="2811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2" name="Straight Arrow Connector 81"/>
          <p:cNvCxnSpPr>
            <a:stCxn id="3" idx="3"/>
          </p:cNvCxnSpPr>
          <p:nvPr/>
        </p:nvCxnSpPr>
        <p:spPr>
          <a:xfrm>
            <a:off x="5167520" y="2518804"/>
            <a:ext cx="1354401" cy="4971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2" y="1707279"/>
            <a:ext cx="45720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0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dirty="0" smtClean="0"/>
              <a:t>Physics</a:t>
            </a:r>
            <a:r>
              <a:rPr kumimoji="1" lang="en-US" altLang="ja-JP" sz="5400" dirty="0" smtClean="0"/>
              <a:t> in </a:t>
            </a:r>
            <a:r>
              <a:rPr kumimoji="1" lang="en-US" altLang="ja-JP" sz="5400" dirty="0" err="1" smtClean="0"/>
              <a:t>pA</a:t>
            </a: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pic>
        <p:nvPicPr>
          <p:cNvPr id="5" name="Picture 3" descr="ip01_DPM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159" y="0"/>
            <a:ext cx="4127841" cy="237296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404101" y="2372960"/>
            <a:ext cx="4739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Nuclear effect in the forward particle production</a:t>
            </a:r>
          </a:p>
          <a:p>
            <a:r>
              <a:rPr lang="en-US" altLang="ja-JP" sz="1600" dirty="0" smtClean="0"/>
              <a:t>Photon spectra for different impact parameters</a:t>
            </a:r>
            <a:endParaRPr kumimoji="1" lang="ja-JP" altLang="en-US" sz="1600" dirty="0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110066" y="1475294"/>
            <a:ext cx="4171619" cy="5121134"/>
            <a:chOff x="4780423" y="1515224"/>
            <a:chExt cx="4171619" cy="512113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423" y="1515224"/>
              <a:ext cx="4171619" cy="397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4966643" y="5436029"/>
              <a:ext cx="38580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Photon spectra at different </a:t>
              </a:r>
              <a:r>
                <a:rPr lang="en-US" altLang="ja-JP" dirty="0" err="1" smtClean="0"/>
                <a:t>η</a:t>
              </a:r>
              <a:r>
                <a:rPr lang="en-US" altLang="ja-JP" dirty="0" smtClean="0"/>
                <a:t> in p-p, p-N and p-</a:t>
              </a:r>
              <a:r>
                <a:rPr lang="en-US" altLang="ja-JP" dirty="0" err="1" smtClean="0"/>
                <a:t>Pb</a:t>
              </a:r>
              <a:r>
                <a:rPr lang="en-US" altLang="ja-JP" dirty="0" smtClean="0"/>
                <a:t> collisions</a:t>
              </a:r>
            </a:p>
            <a:p>
              <a:r>
                <a:rPr lang="en-US" altLang="ja-JP" dirty="0" smtClean="0"/>
                <a:t>Is p-</a:t>
              </a:r>
              <a:r>
                <a:rPr lang="en-US" altLang="ja-JP" dirty="0" err="1" smtClean="0"/>
                <a:t>Pb</a:t>
              </a:r>
              <a:r>
                <a:rPr lang="en-US" altLang="ja-JP" dirty="0"/>
                <a:t> </a:t>
              </a:r>
              <a:r>
                <a:rPr lang="en-US" altLang="ja-JP" dirty="0" smtClean="0"/>
                <a:t>good test for p-atmosphere?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527871" y="2294522"/>
              <a:ext cx="9229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73779"/>
                  </a:solidFill>
                </a:rPr>
                <a:t>p</a:t>
              </a:r>
              <a:r>
                <a:rPr lang="en-US" altLang="ja-JP" dirty="0" smtClean="0">
                  <a:solidFill>
                    <a:srgbClr val="073779"/>
                  </a:solidFill>
                </a:rPr>
                <a:t>-p</a:t>
              </a:r>
            </a:p>
            <a:p>
              <a:r>
                <a:rPr kumimoji="1" lang="en-US" altLang="ja-JP" dirty="0">
                  <a:solidFill>
                    <a:srgbClr val="073779"/>
                  </a:solidFill>
                </a:rPr>
                <a:t> </a:t>
              </a:r>
              <a:r>
                <a:rPr kumimoji="1" lang="en-US" altLang="ja-JP" dirty="0" smtClean="0">
                  <a:solidFill>
                    <a:srgbClr val="073779"/>
                  </a:solidFill>
                </a:rPr>
                <a:t> p-N</a:t>
              </a:r>
            </a:p>
            <a:p>
              <a:r>
                <a:rPr lang="en-US" altLang="ja-JP" dirty="0">
                  <a:solidFill>
                    <a:srgbClr val="073779"/>
                  </a:solidFill>
                </a:rPr>
                <a:t> </a:t>
              </a:r>
              <a:r>
                <a:rPr lang="en-US" altLang="ja-JP" dirty="0" smtClean="0">
                  <a:solidFill>
                    <a:srgbClr val="073779"/>
                  </a:solidFill>
                </a:rPr>
                <a:t>   p-</a:t>
              </a:r>
              <a:r>
                <a:rPr lang="en-US" altLang="ja-JP" dirty="0" err="1" smtClean="0">
                  <a:solidFill>
                    <a:srgbClr val="073779"/>
                  </a:solidFill>
                </a:rPr>
                <a:t>Pb</a:t>
              </a:r>
              <a:endParaRPr kumimoji="1" lang="ja-JP" altLang="en-US" dirty="0">
                <a:solidFill>
                  <a:srgbClr val="073779"/>
                </a:solidFill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H="1">
              <a:off x="5960106" y="2539733"/>
              <a:ext cx="567765" cy="33189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H="1">
              <a:off x="5974537" y="2793143"/>
              <a:ext cx="691304" cy="41027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H="1">
              <a:off x="6083644" y="3075413"/>
              <a:ext cx="691304" cy="41027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7282835" y="1647034"/>
              <a:ext cx="1427644" cy="120032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00"/>
                  </a:solidFill>
                </a:rPr>
                <a:t>QGSJET II-04</a:t>
              </a:r>
            </a:p>
            <a:p>
              <a:r>
                <a:rPr kumimoji="1" lang="en-US" altLang="ja-JP" dirty="0" smtClean="0">
                  <a:solidFill>
                    <a:srgbClr val="000000"/>
                  </a:solidFill>
                </a:rPr>
                <a:t>All </a:t>
              </a:r>
              <a:r>
                <a:rPr kumimoji="1" lang="en-US" altLang="ja-JP" dirty="0" err="1" smtClean="0">
                  <a:solidFill>
                    <a:srgbClr val="000000"/>
                  </a:solidFill>
                </a:rPr>
                <a:t>η</a:t>
              </a:r>
              <a:endParaRPr kumimoji="1" lang="en-US" altLang="ja-JP" dirty="0" smtClean="0">
                <a:solidFill>
                  <a:srgbClr val="000000"/>
                </a:solidFill>
              </a:endParaRPr>
            </a:p>
            <a:p>
              <a:r>
                <a:rPr lang="en-US" altLang="ja-JP" dirty="0" smtClean="0">
                  <a:solidFill>
                    <a:srgbClr val="FF0000"/>
                  </a:solidFill>
                </a:rPr>
                <a:t>8.81&lt;</a:t>
              </a:r>
              <a:r>
                <a:rPr lang="en-US" altLang="ja-JP" dirty="0" err="1" smtClean="0">
                  <a:solidFill>
                    <a:srgbClr val="FF0000"/>
                  </a:solidFill>
                </a:rPr>
                <a:t>η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&lt;8.99</a:t>
              </a:r>
            </a:p>
            <a:p>
              <a:r>
                <a:rPr kumimoji="1" lang="en-US" altLang="ja-JP" dirty="0" err="1" smtClean="0">
                  <a:solidFill>
                    <a:srgbClr val="0000FF"/>
                  </a:solidFill>
                </a:rPr>
                <a:t>η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&gt;10.94 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360968" y="3184938"/>
            <a:ext cx="2202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(Courtesy of </a:t>
            </a:r>
            <a:r>
              <a:rPr lang="en-US" altLang="ja-JP" dirty="0" err="1"/>
              <a:t>S.Ostapchenko</a:t>
            </a:r>
            <a:r>
              <a:rPr lang="en-US" altLang="ja-JP" dirty="0"/>
              <a:t>) </a:t>
            </a:r>
            <a:endParaRPr kumimoji="1" lang="ja-JP" altLang="en-US" dirty="0"/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55" y="3759336"/>
            <a:ext cx="4551645" cy="3098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2355" y="3137898"/>
            <a:ext cx="4551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73779"/>
                </a:solidFill>
              </a:rPr>
              <a:t>Please observe that the impact parameter can be obtained from Atlas Lucid, for ex.!</a:t>
            </a:r>
            <a:endParaRPr lang="en-US" dirty="0">
              <a:solidFill>
                <a:srgbClr val="07377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019247">
            <a:off x="5078373" y="4907809"/>
            <a:ext cx="35399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Frankly speaking……</a:t>
            </a:r>
          </a:p>
          <a:p>
            <a:r>
              <a:rPr lang="en-US" dirty="0" smtClean="0"/>
              <a:t>No big feedback from ATLAS….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9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-</a:t>
            </a:r>
            <a:r>
              <a:rPr lang="en-US" dirty="0" err="1" smtClean="0"/>
              <a:t>Pb</a:t>
            </a:r>
            <a:r>
              <a:rPr lang="en-US" dirty="0" smtClean="0"/>
              <a:t> analysis ongoing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spectra (</a:t>
            </a:r>
            <a:r>
              <a:rPr lang="en-US" dirty="0" err="1" smtClean="0"/>
              <a:t>Mitsuka’s</a:t>
            </a:r>
            <a:r>
              <a:rPr lang="en-US" dirty="0" smtClean="0"/>
              <a:t> talk)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spectra (Lorenzo’s talk)</a:t>
            </a:r>
          </a:p>
          <a:p>
            <a:r>
              <a:rPr lang="en-US" dirty="0" smtClean="0"/>
              <a:t>n impact point (Lorenzo’s talk) (and spectra in the future)</a:t>
            </a:r>
          </a:p>
          <a:p>
            <a:r>
              <a:rPr lang="en-US" dirty="0" smtClean="0"/>
              <a:t>Ultra Peripheral Collisions (</a:t>
            </a:r>
            <a:r>
              <a:rPr lang="en-US" dirty="0" err="1" smtClean="0"/>
              <a:t>Menjo’s</a:t>
            </a:r>
            <a:r>
              <a:rPr lang="en-US" dirty="0" smtClean="0"/>
              <a:t> talk)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71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status of the upgrades</a:t>
            </a:r>
            <a:endParaRPr 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68941" y="805745"/>
            <a:ext cx="8755529" cy="48198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800" dirty="0" smtClean="0"/>
              <a:t>Arm1 and Arm2 are currently dismounted in Florence</a:t>
            </a:r>
          </a:p>
          <a:p>
            <a:pPr>
              <a:lnSpc>
                <a:spcPct val="80000"/>
              </a:lnSpc>
            </a:pPr>
            <a:r>
              <a:rPr lang="en-US" altLang="ja-JP" sz="1800" dirty="0" smtClean="0"/>
              <a:t>Calorimeter radiation hardening by replacing plastic scintillator with GSO is in progress</a:t>
            </a:r>
          </a:p>
          <a:p>
            <a:pPr>
              <a:lnSpc>
                <a:spcPct val="80000"/>
              </a:lnSpc>
            </a:pPr>
            <a:r>
              <a:rPr lang="en-US" altLang="ja-JP" sz="1800" dirty="0" smtClean="0"/>
              <a:t>Production and laboratory tests of the new scintillators in Japan is finished both for Arm1 and Arm2</a:t>
            </a:r>
          </a:p>
          <a:p>
            <a:pPr>
              <a:lnSpc>
                <a:spcPct val="80000"/>
              </a:lnSpc>
            </a:pPr>
            <a:r>
              <a:rPr lang="en-US" altLang="ja-JP" sz="1800" dirty="0" smtClean="0"/>
              <a:t>Multiple Beam tests </a:t>
            </a:r>
            <a:r>
              <a:rPr lang="en-US" altLang="ja-JP" sz="1800" dirty="0" smtClean="0"/>
              <a:t>at Ion facility (HIMAC) </a:t>
            </a:r>
            <a:r>
              <a:rPr lang="en-US" altLang="ja-JP" sz="1800" dirty="0" smtClean="0"/>
              <a:t>have been done</a:t>
            </a:r>
          </a:p>
          <a:p>
            <a:pPr lvl="1">
              <a:lnSpc>
                <a:spcPct val="80000"/>
              </a:lnSpc>
            </a:pPr>
            <a:r>
              <a:rPr lang="en-US" altLang="ja-JP" sz="1600" dirty="0" smtClean="0"/>
              <a:t>See </a:t>
            </a:r>
            <a:r>
              <a:rPr lang="en-US" altLang="ja-JP" sz="1600" dirty="0" err="1" smtClean="0"/>
              <a:t>Menjo’s</a:t>
            </a:r>
            <a:r>
              <a:rPr lang="en-US" altLang="ja-JP" sz="1600" dirty="0" smtClean="0"/>
              <a:t> talk</a:t>
            </a:r>
            <a:endParaRPr lang="en-US" altLang="ja-JP" sz="1600" dirty="0" smtClean="0"/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solidFill>
                  <a:schemeClr val="accent1"/>
                </a:solidFill>
              </a:rPr>
              <a:t>Upgrade of the silicon positioning measurement system under way</a:t>
            </a:r>
          </a:p>
          <a:p>
            <a:pPr lvl="2">
              <a:lnSpc>
                <a:spcPct val="80000"/>
              </a:lnSpc>
            </a:pPr>
            <a:r>
              <a:rPr lang="en-US" altLang="ja-JP" dirty="0" smtClean="0">
                <a:solidFill>
                  <a:schemeClr val="accent1"/>
                </a:solidFill>
              </a:rPr>
              <a:t>See Lorenzo/</a:t>
            </a:r>
            <a:r>
              <a:rPr lang="en-US" altLang="ja-JP" dirty="0" err="1" smtClean="0">
                <a:solidFill>
                  <a:schemeClr val="accent1"/>
                </a:solidFill>
              </a:rPr>
              <a:t>Raffaello’s</a:t>
            </a:r>
            <a:r>
              <a:rPr lang="en-US" altLang="ja-JP" dirty="0" smtClean="0">
                <a:solidFill>
                  <a:schemeClr val="accent1"/>
                </a:solidFill>
              </a:rPr>
              <a:t> talk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solidFill>
                  <a:schemeClr val="accent1"/>
                </a:solidFill>
              </a:rPr>
              <a:t>Test Beam at LNS for the absolute energy calibration of the silicon system has been assigned for </a:t>
            </a:r>
            <a:r>
              <a:rPr lang="en-US" altLang="ja-JP" sz="1800" dirty="0" smtClean="0">
                <a:solidFill>
                  <a:schemeClr val="accent1"/>
                </a:solidFill>
              </a:rPr>
              <a:t>2014</a:t>
            </a:r>
          </a:p>
          <a:p>
            <a:pPr lvl="1">
              <a:lnSpc>
                <a:spcPct val="80000"/>
              </a:lnSpc>
            </a:pPr>
            <a:r>
              <a:rPr lang="en-US" altLang="ja-JP" sz="1600" dirty="0" smtClean="0">
                <a:solidFill>
                  <a:schemeClr val="accent1"/>
                </a:solidFill>
              </a:rPr>
              <a:t>See </a:t>
            </a:r>
            <a:r>
              <a:rPr lang="en-US" altLang="ja-JP" sz="1600" dirty="0" err="1" smtClean="0">
                <a:solidFill>
                  <a:schemeClr val="accent1"/>
                </a:solidFill>
              </a:rPr>
              <a:t>Alessia’s</a:t>
            </a:r>
            <a:r>
              <a:rPr lang="en-US" altLang="ja-JP" sz="1600" dirty="0" smtClean="0">
                <a:solidFill>
                  <a:schemeClr val="accent1"/>
                </a:solidFill>
              </a:rPr>
              <a:t> talk</a:t>
            </a:r>
            <a:endParaRPr lang="en-US" altLang="ja-JP" sz="16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solidFill>
                  <a:schemeClr val="accent1"/>
                </a:solidFill>
              </a:rPr>
              <a:t>Summer 2014: assembly of Arm1 and Arm2 in Florence</a:t>
            </a: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solidFill>
                  <a:schemeClr val="accent1"/>
                </a:solidFill>
              </a:rPr>
              <a:t>Test beam at SPS in Autumn 2014</a:t>
            </a: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solidFill>
                  <a:schemeClr val="accent1"/>
                </a:solidFill>
              </a:rPr>
              <a:t>Re-installation in LHC at the end of 2014</a:t>
            </a:r>
          </a:p>
          <a:p>
            <a:pPr marL="793750" lvl="1" indent="-342900">
              <a:lnSpc>
                <a:spcPct val="80000"/>
              </a:lnSpc>
            </a:pPr>
            <a:endParaRPr lang="en-US" altLang="ja-JP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46614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39552" y="908720"/>
            <a:ext cx="8064896" cy="1512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8483" y="1020955"/>
            <a:ext cx="205242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p-p at 13TeV (2015)</a:t>
            </a:r>
            <a:endParaRPr lang="en-US" b="1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46344" y="1367916"/>
            <a:ext cx="790526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Main target:  </a:t>
            </a:r>
            <a:r>
              <a:rPr lang="en-US" dirty="0"/>
              <a:t>m</a:t>
            </a:r>
            <a:r>
              <a:rPr lang="en-US" dirty="0" smtClean="0"/>
              <a:t>easurement at the LHC design energy.</a:t>
            </a:r>
            <a:br>
              <a:rPr lang="en-US" dirty="0" smtClean="0"/>
            </a:br>
            <a:r>
              <a:rPr lang="en-US" dirty="0" smtClean="0"/>
              <a:t>Study of energy scaling by comparison with </a:t>
            </a:r>
            <a:r>
              <a:rPr lang="en-US" altLang="ja-JP" dirty="0" smtClean="0"/>
              <a:t>√</a:t>
            </a:r>
            <a:r>
              <a:rPr lang="en-US" altLang="ja-JP" dirty="0"/>
              <a:t>s </a:t>
            </a:r>
            <a:r>
              <a:rPr lang="en-US" altLang="ja-JP" dirty="0" smtClean="0"/>
              <a:t>= </a:t>
            </a:r>
            <a:r>
              <a:rPr lang="en-US" dirty="0" smtClean="0"/>
              <a:t>900 GeV and 7 TeV data </a:t>
            </a:r>
            <a:endParaRPr lang="en-US" sz="1800" dirty="0"/>
          </a:p>
        </p:txBody>
      </p:sp>
      <p:sp>
        <p:nvSpPr>
          <p:cNvPr id="16" name="Rounded Rectangle 15"/>
          <p:cNvSpPr/>
          <p:nvPr/>
        </p:nvSpPr>
        <p:spPr>
          <a:xfrm>
            <a:off x="611560" y="2492896"/>
            <a:ext cx="8064896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3568" y="2607266"/>
            <a:ext cx="364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p-light ions </a:t>
            </a:r>
            <a:r>
              <a:rPr lang="en-US" i="1" u="sng" dirty="0" smtClean="0"/>
              <a:t>(O, N) </a:t>
            </a:r>
            <a:r>
              <a:rPr lang="en-US" b="1" u="sng" dirty="0" smtClean="0"/>
              <a:t>at the LHC </a:t>
            </a:r>
            <a:r>
              <a:rPr lang="en-US" i="1" u="sng" dirty="0" smtClean="0"/>
              <a:t>(2019?)</a:t>
            </a:r>
            <a:endParaRPr lang="en-US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2900902"/>
            <a:ext cx="651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allows studying  HECR collisions with  atmospheric nuclei.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1560" y="3429000"/>
            <a:ext cx="8064896" cy="2952328"/>
            <a:chOff x="611560" y="6511628"/>
            <a:chExt cx="8136904" cy="1152128"/>
          </a:xfrm>
        </p:grpSpPr>
        <p:sp>
          <p:nvSpPr>
            <p:cNvPr id="21" name="Rounded Rectangle 20"/>
            <p:cNvSpPr/>
            <p:nvPr/>
          </p:nvSpPr>
          <p:spPr>
            <a:xfrm>
              <a:off x="611560" y="6511628"/>
              <a:ext cx="8136904" cy="115212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4211" y="6567829"/>
              <a:ext cx="2632731" cy="144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u="sng" dirty="0" err="1" smtClean="0"/>
                <a:t>RHICf</a:t>
              </a:r>
              <a:r>
                <a:rPr lang="en-US" i="1" u="sng" dirty="0" smtClean="0"/>
                <a:t>  experiment at RHIC</a:t>
              </a:r>
              <a:endParaRPr lang="en-US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6862" y="6680232"/>
              <a:ext cx="4165631" cy="252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Lower </a:t>
              </a:r>
              <a:r>
                <a:rPr lang="en-US" dirty="0"/>
                <a:t>collision energy, ion </a:t>
              </a:r>
              <a:r>
                <a:rPr lang="en-US" dirty="0" smtClean="0"/>
                <a:t>collisions.</a:t>
              </a:r>
              <a:br>
                <a:rPr lang="en-US" dirty="0" smtClean="0"/>
              </a:br>
              <a:r>
                <a:rPr lang="en-US" dirty="0" smtClean="0"/>
                <a:t>See </a:t>
              </a:r>
              <a:r>
                <a:rPr lang="en-US" dirty="0" err="1" smtClean="0"/>
                <a:t>Sako’s</a:t>
              </a:r>
              <a:r>
                <a:rPr lang="en-US" dirty="0" smtClean="0"/>
                <a:t> talk</a:t>
              </a:r>
              <a:endParaRPr lang="en-US" dirty="0" smtClean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228184" y="3751002"/>
            <a:ext cx="2610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p</a:t>
            </a:r>
            <a:r>
              <a:rPr lang="en-US" sz="1600" u="sng" dirty="0" smtClean="0"/>
              <a:t>-p collisions</a:t>
            </a:r>
            <a:r>
              <a:rPr lang="en-US" sz="1600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Max. √s = 500 GeV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Polarized beams  </a:t>
            </a:r>
            <a:endParaRPr lang="en-US" sz="1600" dirty="0"/>
          </a:p>
          <a:p>
            <a:r>
              <a:rPr lang="en-US" sz="1600" u="sng" dirty="0" smtClean="0"/>
              <a:t>Ion collisions</a:t>
            </a:r>
            <a:r>
              <a:rPr lang="en-US" sz="1600" dirty="0" smtClean="0"/>
              <a:t>:</a:t>
            </a: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Au-Au, d-Au 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Max. √s = </a:t>
            </a:r>
            <a:r>
              <a:rPr lang="en-US" sz="1600" dirty="0" smtClean="0"/>
              <a:t>200 GeV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Possible, d-O,N (p-O,N)</a:t>
            </a:r>
            <a:br>
              <a:rPr lang="en-US" sz="1600" dirty="0" smtClean="0"/>
            </a:b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Cosmic ray – Air</a:t>
            </a:r>
            <a:br>
              <a:rPr lang="en-US" sz="1600" dirty="0" smtClean="0">
                <a:sym typeface="Wingdings"/>
              </a:rPr>
            </a:br>
            <a:r>
              <a:rPr lang="en-US" sz="1600" dirty="0" smtClean="0">
                <a:sym typeface="Wingdings"/>
              </a:rPr>
              <a:t>        @ knee energy.</a:t>
            </a:r>
            <a:endParaRPr lang="en-US" sz="1600" dirty="0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82" y="4648245"/>
            <a:ext cx="2365519" cy="1601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  <p:pic>
        <p:nvPicPr>
          <p:cNvPr id="27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653137"/>
            <a:ext cx="2160239" cy="1596666"/>
          </a:xfrm>
          <a:prstGeom prst="rect">
            <a:avLst/>
          </a:prstGeom>
        </p:spPr>
      </p:pic>
      <p:sp>
        <p:nvSpPr>
          <p:cNvPr id="28" name="Up-Down Arrow 39"/>
          <p:cNvSpPr/>
          <p:nvPr/>
        </p:nvSpPr>
        <p:spPr>
          <a:xfrm>
            <a:off x="4169233" y="5288007"/>
            <a:ext cx="191065" cy="440900"/>
          </a:xfrm>
          <a:prstGeom prst="up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CCFFCC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29" name="TextBox 40"/>
          <p:cNvSpPr txBox="1"/>
          <p:nvPr/>
        </p:nvSpPr>
        <p:spPr>
          <a:xfrm>
            <a:off x="3446005" y="5330392"/>
            <a:ext cx="701045" cy="369332"/>
          </a:xfrm>
          <a:prstGeom prst="rect">
            <a:avLst/>
          </a:prstGeom>
          <a:solidFill>
            <a:schemeClr val="accent1">
              <a:lumMod val="75000"/>
              <a:alpha val="37000"/>
            </a:schemeClr>
          </a:solidFill>
          <a:ln>
            <a:solidFill>
              <a:srgbClr val="CCFFCC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10cm</a:t>
            </a:r>
            <a:endParaRPr kumimoji="1" lang="ja-JP" altLang="en-US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TextBox 48"/>
          <p:cNvSpPr txBox="1"/>
          <p:nvPr/>
        </p:nvSpPr>
        <p:spPr>
          <a:xfrm>
            <a:off x="4788024" y="5867980"/>
            <a:ext cx="1078617" cy="369332"/>
          </a:xfrm>
          <a:prstGeom prst="rect">
            <a:avLst/>
          </a:prstGeom>
          <a:solidFill>
            <a:schemeClr val="accent1">
              <a:lumMod val="75000"/>
              <a:alpha val="37000"/>
            </a:schemeClr>
          </a:solidFill>
          <a:ln>
            <a:solidFill>
              <a:srgbClr val="CCFFCC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n>
                  <a:solidFill>
                    <a:srgbClr val="CCFFCC"/>
                  </a:solidFill>
                </a:ln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detector</a:t>
            </a:r>
            <a:endParaRPr kumimoji="1" lang="ja-JP" altLang="en-US" b="1" dirty="0">
              <a:ln>
                <a:solidFill>
                  <a:srgbClr val="CCFFCC"/>
                </a:solidFill>
              </a:ln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ight Arrow 1"/>
          <p:cNvSpPr/>
          <p:nvPr/>
        </p:nvSpPr>
        <p:spPr>
          <a:xfrm rot="16200000">
            <a:off x="4857613" y="5685332"/>
            <a:ext cx="182857" cy="178019"/>
          </a:xfrm>
          <a:prstGeom prst="rightArrow">
            <a:avLst/>
          </a:prstGeom>
          <a:solidFill>
            <a:srgbClr val="404040"/>
          </a:solidFill>
          <a:ln w="9525"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LHCf: future plan</a:t>
            </a:r>
            <a:r>
              <a:rPr lang="it-IT" b="1" dirty="0"/>
              <a:t/>
            </a:r>
            <a:br>
              <a:rPr lang="it-IT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0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Hadronic </a:t>
            </a:r>
            <a:r>
              <a:rPr lang="en-US" sz="3200" dirty="0"/>
              <a:t>m</a:t>
            </a:r>
            <a:r>
              <a:rPr lang="en-US" sz="3200" dirty="0" smtClean="0"/>
              <a:t>odels tuning after the first LHC data (for VHECR)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5921" y="3042357"/>
            <a:ext cx="4334756" cy="3485598"/>
            <a:chOff x="234421" y="2322740"/>
            <a:chExt cx="3995614" cy="297750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20400000">
              <a:off x="2378315" y="2705070"/>
              <a:ext cx="14874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400" b="1" dirty="0">
                  <a:solidFill>
                    <a:srgbClr val="FF0000"/>
                  </a:solidFill>
                  <a:latin typeface="Times New Roman" charset="0"/>
                </a:rPr>
                <a:t>PROTON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 rot="20400000">
              <a:off x="2845040" y="4087816"/>
              <a:ext cx="9810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400" b="1" dirty="0">
                  <a:solidFill>
                    <a:schemeClr val="tx2"/>
                  </a:solidFill>
                  <a:latin typeface="Times New Roman" charset="0"/>
                </a:rPr>
                <a:t>IRON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3597515" y="2945660"/>
              <a:ext cx="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4" descr="xmax_auger2011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21" y="2322740"/>
              <a:ext cx="3995614" cy="297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666469" y="2935017"/>
              <a:ext cx="20166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/>
                <a:t>Auger Coll. ICRC2011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2593" y="4619924"/>
              <a:ext cx="660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19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8417" y="4619178"/>
              <a:ext cx="660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18</a:t>
              </a:r>
              <a:endParaRPr lang="en-US" dirty="0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37072" y="1802454"/>
            <a:ext cx="6647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solidFill>
                  <a:schemeClr val="tx2"/>
                </a:solidFill>
              </a:rPr>
              <a:t>X</a:t>
            </a:r>
            <a:r>
              <a:rPr lang="en-US" altLang="ja-JP" sz="2400" b="1" baseline="-25000" dirty="0" err="1">
                <a:solidFill>
                  <a:schemeClr val="tx2"/>
                </a:solidFill>
              </a:rPr>
              <a:t>max</a:t>
            </a:r>
            <a:r>
              <a:rPr lang="en-US" altLang="ja-JP" sz="2400" b="1" dirty="0">
                <a:solidFill>
                  <a:schemeClr val="tx2"/>
                </a:solidFill>
              </a:rPr>
              <a:t> </a:t>
            </a:r>
            <a:r>
              <a:rPr lang="en-US" altLang="ja-JP" sz="2400" b="1" dirty="0" smtClean="0">
                <a:solidFill>
                  <a:schemeClr val="tx2"/>
                </a:solidFill>
              </a:rPr>
              <a:t>as function of E and particle type</a:t>
            </a:r>
            <a:endParaRPr lang="en-US" altLang="ja-JP" sz="2400" b="1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67" y="3207018"/>
            <a:ext cx="4162313" cy="2880000"/>
          </a:xfrm>
          <a:prstGeom prst="rect">
            <a:avLst/>
          </a:prstGeom>
          <a:ln>
            <a:solidFill>
              <a:srgbClr val="0C090A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4730167" y="6096444"/>
            <a:ext cx="37290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solidFill>
                  <a:srgbClr val="000000"/>
                </a:solidFill>
              </a:rPr>
              <a:t>T.Pierog</a:t>
            </a:r>
            <a:r>
              <a:rPr lang="en-US" sz="1600" i="1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600" i="1" dirty="0" smtClean="0">
                <a:solidFill>
                  <a:srgbClr val="000000"/>
                </a:solidFill>
              </a:rPr>
              <a:t>Cosmic </a:t>
            </a:r>
            <a:r>
              <a:rPr lang="en-US" sz="1600" i="1" dirty="0">
                <a:solidFill>
                  <a:srgbClr val="000000"/>
                </a:solidFill>
              </a:rPr>
              <a:t>QCD 2013 </a:t>
            </a:r>
            <a:r>
              <a:rPr lang="en-US" sz="1600" dirty="0">
                <a:solidFill>
                  <a:srgbClr val="000000"/>
                </a:solidFill>
              </a:rPr>
              <a:t>conference in Paris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87941" y="2580692"/>
            <a:ext cx="13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Pre LHC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4997" y="2443997"/>
            <a:ext cx="145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Post LHC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some additional analysis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56" y="1981200"/>
            <a:ext cx="8696392" cy="4263770"/>
          </a:xfrm>
        </p:spPr>
        <p:txBody>
          <a:bodyPr/>
          <a:lstStyle/>
          <a:p>
            <a:r>
              <a:rPr lang="en-US" dirty="0" smtClean="0"/>
              <a:t>Additional meson and </a:t>
            </a:r>
            <a:r>
              <a:rPr lang="en-US" dirty="0" err="1" smtClean="0"/>
              <a:t>baryion</a:t>
            </a:r>
            <a:r>
              <a:rPr lang="en-US" dirty="0" smtClean="0"/>
              <a:t> production analysis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, K</a:t>
            </a:r>
            <a:r>
              <a:rPr lang="en-US" baseline="30000" dirty="0" smtClean="0"/>
              <a:t>0</a:t>
            </a:r>
            <a:r>
              <a:rPr lang="en-US" baseline="-25000" dirty="0" smtClean="0"/>
              <a:t>s</a:t>
            </a:r>
            <a:r>
              <a:rPr lang="en-US" dirty="0" smtClean="0"/>
              <a:t> (with the decays in 2/4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Mitsuka</a:t>
            </a:r>
            <a:r>
              <a:rPr lang="en-US" dirty="0" smtClean="0"/>
              <a:t> and Menjo have done some work, but not finalized</a:t>
            </a:r>
          </a:p>
          <a:p>
            <a:r>
              <a:rPr lang="en-US" dirty="0" smtClean="0"/>
              <a:t>Joint analysis with Atlas of p-</a:t>
            </a:r>
            <a:r>
              <a:rPr lang="en-US" dirty="0" err="1" smtClean="0"/>
              <a:t>Pb</a:t>
            </a:r>
            <a:r>
              <a:rPr lang="en-US" dirty="0" smtClean="0"/>
              <a:t> (and 13 TeV p-p)</a:t>
            </a:r>
          </a:p>
          <a:p>
            <a:pPr lvl="1"/>
            <a:r>
              <a:rPr lang="en-US" dirty="0" smtClean="0"/>
              <a:t>Forward production correlated with centrality</a:t>
            </a:r>
          </a:p>
          <a:p>
            <a:pPr lvl="2"/>
            <a:r>
              <a:rPr lang="en-US" dirty="0" smtClean="0"/>
              <a:t>Lorenzo is trying to have feedback from Atlas, not easy…..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63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400" dirty="0" smtClean="0">
                <a:solidFill>
                  <a:srgbClr val="073779"/>
                </a:solidFill>
              </a:rPr>
              <a:t>Common trigger with ATLAS</a:t>
            </a:r>
            <a:endParaRPr kumimoji="1" lang="ja-JP" altLang="en-US" sz="4400" dirty="0">
              <a:solidFill>
                <a:srgbClr val="073779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0" y="4824413"/>
            <a:ext cx="6367463" cy="1574800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LHCf</a:t>
            </a:r>
            <a:r>
              <a:rPr kumimoji="1" lang="en-US" altLang="ja-JP" dirty="0" smtClean="0"/>
              <a:t> forced to trigger ATLAS</a:t>
            </a:r>
          </a:p>
          <a:p>
            <a:r>
              <a:rPr kumimoji="1" lang="en-US" altLang="ja-JP" dirty="0" smtClean="0"/>
              <a:t>Impact parameter </a:t>
            </a:r>
            <a:r>
              <a:rPr lang="en-US" altLang="ja-JP" dirty="0" smtClean="0"/>
              <a:t>may be determined by ATLAS</a:t>
            </a:r>
            <a:endParaRPr kumimoji="1" lang="en-US" altLang="ja-JP" dirty="0" smtClean="0"/>
          </a:p>
          <a:p>
            <a:r>
              <a:rPr lang="en-US" altLang="ja-JP" dirty="0" smtClean="0"/>
              <a:t>Identification of forward-only events</a:t>
            </a:r>
            <a:endParaRPr kumimoji="1" lang="ja-JP" alt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59" y="1311698"/>
            <a:ext cx="4551645" cy="3098664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8" y="1578942"/>
            <a:ext cx="4461782" cy="256344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229074" y="4415556"/>
            <a:ext cx="50231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MC</a:t>
            </a:r>
          </a:p>
          <a:p>
            <a:pPr algn="ctr"/>
            <a:r>
              <a:rPr kumimoji="1" lang="en-US" altLang="ja-JP" sz="1600" dirty="0" smtClean="0"/>
              <a:t>impact parameter vs. # of particles in ATLAS LUCID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5622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2014-2015 work 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994" y="1428933"/>
            <a:ext cx="5410825" cy="48336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Analysis: </a:t>
            </a:r>
            <a:r>
              <a:rPr lang="en-US" dirty="0" err="1" smtClean="0"/>
              <a:t>everytime</a:t>
            </a:r>
            <a:r>
              <a:rPr lang="en-US" dirty="0" smtClean="0"/>
              <a:t>, everywhere…</a:t>
            </a:r>
          </a:p>
          <a:p>
            <a:r>
              <a:rPr lang="en-US" dirty="0" smtClean="0"/>
              <a:t>New silicon modules assembly</a:t>
            </a:r>
          </a:p>
          <a:p>
            <a:r>
              <a:rPr lang="en-US" dirty="0" smtClean="0"/>
              <a:t>LNS test beam for silicon calibration</a:t>
            </a:r>
          </a:p>
          <a:p>
            <a:r>
              <a:rPr lang="en-US" dirty="0" smtClean="0"/>
              <a:t>Arm1 and Arm2 assembly in Florence</a:t>
            </a:r>
          </a:p>
          <a:p>
            <a:r>
              <a:rPr lang="en-US" dirty="0" smtClean="0"/>
              <a:t>SPS Test beams</a:t>
            </a:r>
          </a:p>
          <a:p>
            <a:r>
              <a:rPr lang="en-US" dirty="0" smtClean="0"/>
              <a:t>LHC re-installation</a:t>
            </a:r>
          </a:p>
          <a:p>
            <a:r>
              <a:rPr lang="en-US" dirty="0" smtClean="0"/>
              <a:t>LHC 13 TeV Run</a:t>
            </a:r>
          </a:p>
          <a:p>
            <a:r>
              <a:rPr lang="en-US" dirty="0" smtClean="0"/>
              <a:t>LHC dismounting</a:t>
            </a:r>
          </a:p>
          <a:p>
            <a:r>
              <a:rPr lang="en-US" dirty="0" err="1" smtClean="0"/>
              <a:t>RHICf</a:t>
            </a:r>
            <a:r>
              <a:rPr lang="en-US" dirty="0" smtClean="0"/>
              <a:t> activities?????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95948"/>
              </p:ext>
            </p:extLst>
          </p:nvPr>
        </p:nvGraphicFramePr>
        <p:xfrm>
          <a:off x="0" y="1922885"/>
          <a:ext cx="2275526" cy="426915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7950"/>
                <a:gridCol w="1587576"/>
              </a:tblGrid>
              <a:tr h="52723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Jan-March</a:t>
                      </a:r>
                      <a:endParaRPr lang="en-US" b="1" dirty="0"/>
                    </a:p>
                  </a:txBody>
                  <a:tcPr/>
                </a:tc>
              </a:tr>
              <a:tr h="53456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April-June</a:t>
                      </a:r>
                      <a:endParaRPr lang="en-US" b="1" dirty="0"/>
                    </a:p>
                  </a:txBody>
                  <a:tcPr/>
                </a:tc>
              </a:tr>
              <a:tr h="53456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June-August</a:t>
                      </a:r>
                      <a:endParaRPr lang="en-US" b="1" dirty="0"/>
                    </a:p>
                  </a:txBody>
                  <a:tcPr/>
                </a:tc>
              </a:tr>
              <a:tr h="53456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October</a:t>
                      </a:r>
                      <a:endParaRPr lang="en-US" b="1" dirty="0"/>
                    </a:p>
                  </a:txBody>
                  <a:tcPr/>
                </a:tc>
              </a:tr>
              <a:tr h="53456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December?</a:t>
                      </a:r>
                      <a:endParaRPr lang="en-US" b="1" dirty="0"/>
                    </a:p>
                  </a:txBody>
                  <a:tcPr/>
                </a:tc>
              </a:tr>
              <a:tr h="5345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Jan-March</a:t>
                      </a:r>
                      <a:endParaRPr lang="en-US" b="1" dirty="0"/>
                    </a:p>
                  </a:txBody>
                  <a:tcPr/>
                </a:tc>
              </a:tr>
              <a:tr h="53456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April</a:t>
                      </a:r>
                      <a:endParaRPr lang="en-US" b="1" dirty="0"/>
                    </a:p>
                  </a:txBody>
                  <a:tcPr/>
                </a:tc>
              </a:tr>
              <a:tr h="53456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……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076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26" y="2543420"/>
            <a:ext cx="8091804" cy="1116106"/>
          </a:xfrm>
        </p:spPr>
        <p:txBody>
          <a:bodyPr/>
          <a:lstStyle/>
          <a:p>
            <a:r>
              <a:rPr lang="en-US" sz="4000" dirty="0" smtClean="0"/>
              <a:t>Let’s start the real meeting now!!!!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0127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03455" y="764704"/>
            <a:ext cx="3456384" cy="3079540"/>
            <a:chOff x="4444152" y="1802676"/>
            <a:chExt cx="4088288" cy="3642548"/>
          </a:xfrm>
        </p:grpSpPr>
        <p:pic>
          <p:nvPicPr>
            <p:cNvPr id="24" name="Picture 3" descr="C:\Documents and Settings\sako\デスクトップ\USER\sako\Presentation\LHCf_Presentations\CERN_seminar_20110517\lhcf_aperture_100urad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152" y="1854003"/>
              <a:ext cx="3574188" cy="342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グループ化 4096"/>
            <p:cNvGrpSpPr/>
            <p:nvPr/>
          </p:nvGrpSpPr>
          <p:grpSpPr>
            <a:xfrm>
              <a:off x="7380982" y="1802676"/>
              <a:ext cx="1151458" cy="3642548"/>
              <a:chOff x="7597006" y="1800123"/>
              <a:chExt cx="1151458" cy="3642548"/>
            </a:xfrm>
          </p:grpSpPr>
          <p:sp>
            <p:nvSpPr>
              <p:cNvPr id="28" name="正方形/長方形 35"/>
              <p:cNvSpPr/>
              <p:nvPr/>
            </p:nvSpPr>
            <p:spPr>
              <a:xfrm>
                <a:off x="7874318" y="1952764"/>
                <a:ext cx="874146" cy="34899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j-lt"/>
                </a:endParaRPr>
              </a:p>
            </p:txBody>
          </p:sp>
          <p:grpSp>
            <p:nvGrpSpPr>
              <p:cNvPr id="29" name="Group 1064"/>
              <p:cNvGrpSpPr>
                <a:grpSpLocks/>
              </p:cNvGrpSpPr>
              <p:nvPr/>
            </p:nvGrpSpPr>
            <p:grpSpPr bwMode="auto">
              <a:xfrm>
                <a:off x="7597006" y="1800123"/>
                <a:ext cx="1005101" cy="3573093"/>
                <a:chOff x="264" y="1092"/>
                <a:chExt cx="762" cy="2690"/>
              </a:xfrm>
              <a:solidFill>
                <a:schemeClr val="bg1"/>
              </a:solidFill>
            </p:grpSpPr>
            <p:sp>
              <p:nvSpPr>
                <p:cNvPr id="30" name="Text Box 1046"/>
                <p:cNvSpPr txBox="1">
                  <a:spLocks noChangeArrowheads="1"/>
                </p:cNvSpPr>
                <p:nvPr/>
              </p:nvSpPr>
              <p:spPr bwMode="auto">
                <a:xfrm>
                  <a:off x="492" y="1092"/>
                  <a:ext cx="534" cy="5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ja-JP" sz="3200" dirty="0">
                      <a:latin typeface="+mj-lt"/>
                    </a:rPr>
                    <a:t>η</a:t>
                  </a:r>
                </a:p>
              </p:txBody>
            </p:sp>
            <p:sp>
              <p:nvSpPr>
                <p:cNvPr id="31" name="Text Box 1048"/>
                <p:cNvSpPr txBox="1">
                  <a:spLocks noChangeArrowheads="1"/>
                </p:cNvSpPr>
                <p:nvPr/>
              </p:nvSpPr>
              <p:spPr bwMode="auto">
                <a:xfrm>
                  <a:off x="316" y="2640"/>
                  <a:ext cx="384" cy="5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ja-JP" sz="3200" dirty="0">
                      <a:latin typeface="+mj-lt"/>
                    </a:rPr>
                    <a:t>∞</a:t>
                  </a:r>
                </a:p>
              </p:txBody>
            </p:sp>
            <p:sp>
              <p:nvSpPr>
                <p:cNvPr id="32" name="Text Box 1049"/>
                <p:cNvSpPr txBox="1">
                  <a:spLocks noChangeArrowheads="1"/>
                </p:cNvSpPr>
                <p:nvPr/>
              </p:nvSpPr>
              <p:spPr bwMode="auto">
                <a:xfrm>
                  <a:off x="264" y="1668"/>
                  <a:ext cx="482" cy="3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ja-JP" sz="2000" dirty="0" smtClean="0">
                      <a:latin typeface="+mj-lt"/>
                    </a:rPr>
                    <a:t>8.5</a:t>
                  </a:r>
                  <a:endParaRPr lang="en-US" altLang="ja-JP" sz="2000" dirty="0">
                    <a:latin typeface="+mj-lt"/>
                  </a:endParaRPr>
                </a:p>
              </p:txBody>
            </p:sp>
            <p:grpSp>
              <p:nvGrpSpPr>
                <p:cNvPr id="33" name="Group 1051"/>
                <p:cNvGrpSpPr>
                  <a:grpSpLocks/>
                </p:cNvGrpSpPr>
                <p:nvPr/>
              </p:nvGrpSpPr>
              <p:grpSpPr bwMode="auto">
                <a:xfrm>
                  <a:off x="636" y="1526"/>
                  <a:ext cx="144" cy="2256"/>
                  <a:chOff x="432" y="1862"/>
                  <a:chExt cx="144" cy="2256"/>
                </a:xfrm>
                <a:grpFill/>
              </p:grpSpPr>
              <p:grpSp>
                <p:nvGrpSpPr>
                  <p:cNvPr id="34" name="Group 1047"/>
                  <p:cNvGrpSpPr>
                    <a:grpSpLocks/>
                  </p:cNvGrpSpPr>
                  <p:nvPr/>
                </p:nvGrpSpPr>
                <p:grpSpPr bwMode="auto">
                  <a:xfrm>
                    <a:off x="432" y="1862"/>
                    <a:ext cx="144" cy="2256"/>
                    <a:chOff x="240" y="1862"/>
                    <a:chExt cx="144" cy="2256"/>
                  </a:xfrm>
                  <a:grpFill/>
                </p:grpSpPr>
                <p:sp>
                  <p:nvSpPr>
                    <p:cNvPr id="36" name="Line 10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9" y="1862"/>
                      <a:ext cx="0" cy="2256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/>
                  </p:spPr>
                  <p:txBody>
                    <a:bodyPr/>
                    <a:lstStyle/>
                    <a:p>
                      <a:endParaRPr lang="ja-JP" altLang="en-US">
                        <a:latin typeface="+mj-lt"/>
                      </a:endParaRPr>
                    </a:p>
                  </p:txBody>
                </p:sp>
                <p:sp>
                  <p:nvSpPr>
                    <p:cNvPr id="37" name="Line 10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" y="3168"/>
                      <a:ext cx="144" cy="0"/>
                    </a:xfrm>
                    <a:prstGeom prst="line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ja-JP" altLang="en-US">
                        <a:latin typeface="+mj-lt"/>
                      </a:endParaRPr>
                    </a:p>
                  </p:txBody>
                </p:sp>
              </p:grpSp>
              <p:sp>
                <p:nvSpPr>
                  <p:cNvPr id="35" name="Line 1050"/>
                  <p:cNvSpPr>
                    <a:spLocks noChangeShapeType="1"/>
                  </p:cNvSpPr>
                  <p:nvPr/>
                </p:nvSpPr>
                <p:spPr bwMode="auto">
                  <a:xfrm>
                    <a:off x="432" y="2166"/>
                    <a:ext cx="144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ja-JP" altLang="en-US">
                      <a:latin typeface="+mj-lt"/>
                    </a:endParaRPr>
                  </a:p>
                </p:txBody>
              </p:sp>
            </p:grpSp>
          </p:grpSp>
        </p:grpSp>
      </p:grpSp>
      <p:pic>
        <p:nvPicPr>
          <p:cNvPr id="77826" name="Picture 2" descr="C:\Documents and Settings\研究用\My Documents\LHCf\ppt\D論\公聴会\fig\psudorapidity_090314tm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621088"/>
            <a:ext cx="7315200" cy="32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234645" y="155575"/>
            <a:ext cx="5026397" cy="503238"/>
          </a:xfrm>
        </p:spPr>
        <p:txBody>
          <a:bodyPr/>
          <a:lstStyle/>
          <a:p>
            <a:r>
              <a:rPr lang="en-US" altLang="ja-JP" sz="3200" b="1" i="1" dirty="0" smtClean="0"/>
              <a:t>What LHCf </a:t>
            </a:r>
            <a:r>
              <a:rPr lang="en-US" altLang="ja-JP" sz="3200" b="1" i="1" dirty="0"/>
              <a:t>can measure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-861467" y="1160661"/>
            <a:ext cx="7305675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ja-JP" b="1" dirty="0">
                <a:solidFill>
                  <a:schemeClr val="accent1"/>
                </a:solidFill>
                <a:latin typeface="+mj-lt"/>
              </a:rPr>
              <a:t>Energy spectra and </a:t>
            </a:r>
            <a:br>
              <a:rPr lang="en-US" altLang="ja-JP" b="1" dirty="0">
                <a:solidFill>
                  <a:schemeClr val="accent1"/>
                </a:solidFill>
                <a:latin typeface="+mj-lt"/>
              </a:rPr>
            </a:br>
            <a:r>
              <a:rPr lang="en-US" altLang="ja-JP" b="1" dirty="0">
                <a:solidFill>
                  <a:schemeClr val="accent1"/>
                </a:solidFill>
                <a:latin typeface="+mj-lt"/>
              </a:rPr>
              <a:t>Transverse momentum </a:t>
            </a:r>
            <a:r>
              <a:rPr lang="en-US" altLang="ja-JP" b="1" dirty="0" smtClean="0">
                <a:solidFill>
                  <a:schemeClr val="accent1"/>
                </a:solidFill>
                <a:latin typeface="+mj-lt"/>
              </a:rPr>
              <a:t>distribution </a:t>
            </a:r>
            <a:r>
              <a:rPr lang="en-US" altLang="ja-JP" b="1" dirty="0">
                <a:solidFill>
                  <a:schemeClr val="accent1"/>
                </a:solidFill>
                <a:latin typeface="+mj-lt"/>
              </a:rPr>
              <a:t>of 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331640" y="3356992"/>
            <a:ext cx="3276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+mj-lt"/>
              </a:rPr>
              <a:t>Multiplicity@14TeV 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5004048" y="3429000"/>
            <a:ext cx="3315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accent1"/>
                </a:solidFill>
                <a:latin typeface="+mj-lt"/>
              </a:rPr>
              <a:t>Energy Flux @14TeV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52400" y="5029200"/>
            <a:ext cx="2941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i="1">
                <a:solidFill>
                  <a:srgbClr val="FF0000"/>
                </a:solidFill>
                <a:latin typeface="+mj-lt"/>
              </a:rPr>
              <a:t>Low multiplicity !! 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6202363" y="4953000"/>
            <a:ext cx="294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i="1">
                <a:solidFill>
                  <a:srgbClr val="FF0000"/>
                </a:solidFill>
                <a:latin typeface="+mj-lt"/>
              </a:rPr>
              <a:t>High energy flux !! 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457950" y="6521450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latin typeface="+mj-lt"/>
              </a:rPr>
              <a:t>simulated by DPMJET3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254546" y="1689869"/>
            <a:ext cx="555793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ja-JP" b="1" dirty="0">
                <a:solidFill>
                  <a:schemeClr val="accent1"/>
                </a:solidFill>
                <a:latin typeface="+mj-lt"/>
              </a:rPr>
              <a:t> Gamma-rays (E&gt;100GeV,dE/E&lt;5%)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ja-JP" b="1" dirty="0">
                <a:solidFill>
                  <a:schemeClr val="accent1"/>
                </a:solidFill>
                <a:latin typeface="+mj-lt"/>
              </a:rPr>
              <a:t> Neutral Hadrons (E&gt;a few 100 </a:t>
            </a:r>
            <a:r>
              <a:rPr lang="en-US" altLang="ja-JP" b="1" dirty="0" err="1">
                <a:solidFill>
                  <a:schemeClr val="accent1"/>
                </a:solidFill>
                <a:latin typeface="+mj-lt"/>
              </a:rPr>
              <a:t>GeV</a:t>
            </a:r>
            <a:r>
              <a:rPr lang="en-US" altLang="ja-JP" b="1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altLang="ja-JP" b="1" dirty="0" err="1">
                <a:solidFill>
                  <a:schemeClr val="accent1"/>
                </a:solidFill>
                <a:latin typeface="+mj-lt"/>
              </a:rPr>
              <a:t>dE</a:t>
            </a:r>
            <a:r>
              <a:rPr lang="en-US" altLang="ja-JP" b="1" dirty="0">
                <a:solidFill>
                  <a:schemeClr val="accent1"/>
                </a:solidFill>
                <a:latin typeface="+mj-lt"/>
              </a:rPr>
              <a:t>/E~30%)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ja-JP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ja-JP" b="1" dirty="0" smtClean="0">
                <a:solidFill>
                  <a:schemeClr val="accent1"/>
                </a:solidFill>
                <a:latin typeface="+mj-lt"/>
              </a:rPr>
              <a:t>π</a:t>
            </a:r>
            <a:r>
              <a:rPr lang="en-US" altLang="ja-JP" b="1" baseline="30000" dirty="0" smtClean="0">
                <a:solidFill>
                  <a:schemeClr val="accent1"/>
                </a:solidFill>
                <a:latin typeface="+mj-lt"/>
              </a:rPr>
              <a:t>0</a:t>
            </a:r>
            <a:r>
              <a:rPr lang="en-US" altLang="ja-JP" b="1" dirty="0" smtClean="0">
                <a:solidFill>
                  <a:schemeClr val="accent1"/>
                </a:solidFill>
                <a:latin typeface="+mj-lt"/>
              </a:rPr>
              <a:t> (</a:t>
            </a:r>
            <a:r>
              <a:rPr lang="en-US" altLang="ja-JP" b="1" dirty="0">
                <a:solidFill>
                  <a:schemeClr val="accent1"/>
                </a:solidFill>
                <a:latin typeface="+mj-lt"/>
              </a:rPr>
              <a:t>E</a:t>
            </a:r>
            <a:r>
              <a:rPr lang="en-US" altLang="ja-JP" b="1" dirty="0" smtClean="0">
                <a:solidFill>
                  <a:schemeClr val="accent1"/>
                </a:solidFill>
                <a:latin typeface="+mj-lt"/>
              </a:rPr>
              <a:t>&gt;600GeV</a:t>
            </a:r>
            <a:r>
              <a:rPr lang="en-US" altLang="ja-JP" b="1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altLang="ja-JP" b="1" dirty="0" err="1">
                <a:solidFill>
                  <a:schemeClr val="accent1"/>
                </a:solidFill>
                <a:latin typeface="+mj-lt"/>
              </a:rPr>
              <a:t>dE</a:t>
            </a:r>
            <a:r>
              <a:rPr lang="en-US" altLang="ja-JP" b="1" dirty="0">
                <a:solidFill>
                  <a:schemeClr val="accent1"/>
                </a:solidFill>
                <a:latin typeface="+mj-lt"/>
              </a:rPr>
              <a:t>/E&lt;3%)</a:t>
            </a:r>
            <a:endParaRPr lang="en-US" altLang="ja-JP" sz="1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540794" y="2564904"/>
            <a:ext cx="5362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1"/>
                </a:solidFill>
                <a:latin typeface="+mj-lt"/>
              </a:rPr>
              <a:t>at </a:t>
            </a:r>
            <a:r>
              <a:rPr lang="en-US" altLang="ja-JP" sz="2800" b="1" dirty="0" smtClean="0">
                <a:solidFill>
                  <a:schemeClr val="accent1"/>
                </a:solidFill>
                <a:latin typeface="+mj-lt"/>
              </a:rPr>
              <a:t>pseudo</a:t>
            </a:r>
            <a:r>
              <a:rPr lang="en-US" altLang="ja-JP" sz="2800" b="1" dirty="0">
                <a:solidFill>
                  <a:schemeClr val="accent1"/>
                </a:solidFill>
                <a:latin typeface="+mj-lt"/>
              </a:rPr>
              <a:t>-rapidity range &gt;8.4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80" y="332656"/>
            <a:ext cx="30482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Front view of calorimeters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@ 1</a:t>
            </a:r>
            <a:r>
              <a:rPr lang="en-US" altLang="ja-JP" dirty="0" smtClean="0">
                <a:latin typeface="+mj-lt"/>
              </a:rPr>
              <a:t>00μrad </a:t>
            </a:r>
            <a:r>
              <a:rPr lang="en-US" altLang="ja-JP" dirty="0">
                <a:latin typeface="+mj-lt"/>
              </a:rPr>
              <a:t>crossing angle</a:t>
            </a:r>
            <a:endParaRPr lang="en-US" dirty="0" smtClean="0"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44208" y="1340768"/>
            <a:ext cx="144016" cy="2880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88224" y="1340768"/>
            <a:ext cx="144016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44208" y="1052736"/>
            <a:ext cx="1749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beam pipe shadow</a:t>
            </a:r>
          </a:p>
        </p:txBody>
      </p:sp>
    </p:spTree>
    <p:extLst>
      <p:ext uri="{BB962C8B-B14F-4D97-AF65-F5344CB8AC3E}">
        <p14:creationId xmlns:p14="http://schemas.microsoft.com/office/powerpoint/2010/main" val="59454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Hadronic </a:t>
            </a:r>
            <a:r>
              <a:rPr lang="en-US" sz="3200" dirty="0"/>
              <a:t>m</a:t>
            </a:r>
            <a:r>
              <a:rPr lang="en-US" sz="3200" dirty="0" smtClean="0"/>
              <a:t>odels tuning after the first LHC data (for VHECR)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5921" y="3042357"/>
            <a:ext cx="4334756" cy="3485598"/>
            <a:chOff x="234421" y="2322740"/>
            <a:chExt cx="3995614" cy="297750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20400000">
              <a:off x="2378315" y="2705070"/>
              <a:ext cx="14874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400" b="1" dirty="0">
                  <a:solidFill>
                    <a:srgbClr val="FF0000"/>
                  </a:solidFill>
                  <a:latin typeface="Times New Roman" charset="0"/>
                </a:rPr>
                <a:t>PROTON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 rot="20400000">
              <a:off x="2845040" y="4087816"/>
              <a:ext cx="9810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400" b="1" dirty="0">
                  <a:solidFill>
                    <a:schemeClr val="tx2"/>
                  </a:solidFill>
                  <a:latin typeface="Times New Roman" charset="0"/>
                </a:rPr>
                <a:t>IRON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3597515" y="2945660"/>
              <a:ext cx="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4" descr="xmax_auger2011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21" y="2322740"/>
              <a:ext cx="3995614" cy="297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666469" y="2935017"/>
              <a:ext cx="20166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/>
                <a:t>Auger Coll. ICRC2011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2593" y="4619924"/>
              <a:ext cx="660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19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8417" y="4619178"/>
              <a:ext cx="660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18</a:t>
              </a:r>
              <a:endParaRPr lang="en-US" dirty="0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37072" y="1802454"/>
            <a:ext cx="6647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solidFill>
                  <a:schemeClr val="tx2"/>
                </a:solidFill>
              </a:rPr>
              <a:t>X</a:t>
            </a:r>
            <a:r>
              <a:rPr lang="en-US" altLang="ja-JP" sz="2400" b="1" baseline="-25000" dirty="0" err="1">
                <a:solidFill>
                  <a:schemeClr val="tx2"/>
                </a:solidFill>
              </a:rPr>
              <a:t>max</a:t>
            </a:r>
            <a:r>
              <a:rPr lang="en-US" altLang="ja-JP" sz="2400" b="1" dirty="0">
                <a:solidFill>
                  <a:schemeClr val="tx2"/>
                </a:solidFill>
              </a:rPr>
              <a:t> </a:t>
            </a:r>
            <a:r>
              <a:rPr lang="en-US" altLang="ja-JP" sz="2400" b="1" dirty="0" smtClean="0">
                <a:solidFill>
                  <a:schemeClr val="tx2"/>
                </a:solidFill>
              </a:rPr>
              <a:t>as function of E and particle type</a:t>
            </a:r>
            <a:endParaRPr lang="en-US" altLang="ja-JP" sz="2400" b="1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67" y="3207018"/>
            <a:ext cx="4162313" cy="2880000"/>
          </a:xfrm>
          <a:prstGeom prst="rect">
            <a:avLst/>
          </a:prstGeom>
          <a:ln>
            <a:solidFill>
              <a:srgbClr val="0C090A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4730167" y="6096444"/>
            <a:ext cx="37290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solidFill>
                  <a:srgbClr val="000000"/>
                </a:solidFill>
              </a:rPr>
              <a:t>T.Pierog</a:t>
            </a:r>
            <a:r>
              <a:rPr lang="en-US" sz="1600" i="1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600" i="1" dirty="0" smtClean="0">
                <a:solidFill>
                  <a:srgbClr val="000000"/>
                </a:solidFill>
              </a:rPr>
              <a:t>Cosmic </a:t>
            </a:r>
            <a:r>
              <a:rPr lang="en-US" sz="1600" i="1" dirty="0">
                <a:solidFill>
                  <a:srgbClr val="000000"/>
                </a:solidFill>
              </a:rPr>
              <a:t>QCD 2013 </a:t>
            </a:r>
            <a:r>
              <a:rPr lang="en-US" sz="1600" dirty="0">
                <a:solidFill>
                  <a:srgbClr val="000000"/>
                </a:solidFill>
              </a:rPr>
              <a:t>conference in Paris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87941" y="2580692"/>
            <a:ext cx="13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Pre LHC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4997" y="2443997"/>
            <a:ext cx="145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Post LHC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054308">
            <a:off x="1301023" y="4223421"/>
            <a:ext cx="6319308" cy="76944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LHC is really useful!!!!!!!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528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700840"/>
              </p:ext>
            </p:extLst>
          </p:nvPr>
        </p:nvGraphicFramePr>
        <p:xfrm>
          <a:off x="251520" y="820517"/>
          <a:ext cx="8640960" cy="562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699"/>
                <a:gridCol w="1052581"/>
                <a:gridCol w="1656184"/>
                <a:gridCol w="2576076"/>
                <a:gridCol w="1888420"/>
              </a:tblGrid>
              <a:tr h="8941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  <a:endParaRPr lang="it-IT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Beams</a:t>
                      </a:r>
                      <a:endParaRPr lang="it-IT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Beam energy</a:t>
                      </a:r>
                      <a:endParaRPr lang="it-IT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Proton equivalent energy</a:t>
                      </a:r>
                      <a:r>
                        <a:rPr lang="en-US" sz="1900" b="1" baseline="0" dirty="0" smtClean="0">
                          <a:solidFill>
                            <a:schemeClr val="bg1"/>
                          </a:solidFill>
                        </a:rPr>
                        <a:t> in the 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LAB </a:t>
                      </a:r>
                      <a:r>
                        <a:rPr lang="en-US" sz="1900" b="1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900" b="1" baseline="0" dirty="0" err="1" smtClean="0">
                          <a:solidFill>
                            <a:schemeClr val="bg1"/>
                          </a:solidFill>
                        </a:rPr>
                        <a:t>eV</a:t>
                      </a:r>
                      <a:r>
                        <a:rPr lang="en-US" sz="19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it-IT" sz="1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Setup</a:t>
                      </a:r>
                      <a:endParaRPr lang="it-IT" sz="2000" dirty="0"/>
                    </a:p>
                  </a:txBody>
                  <a:tcPr anchor="ctr"/>
                </a:tc>
              </a:tr>
              <a:tr h="6703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2009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p - p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450+450 </a:t>
                      </a:r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</a:rPr>
                        <a:t>GeV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4.3 10</a:t>
                      </a:r>
                      <a:r>
                        <a:rPr lang="en-US" sz="2000" b="1" baseline="30000" dirty="0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it-IT" sz="2000" b="1" baseline="30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Arm1+Arm2</a:t>
                      </a:r>
                      <a:endParaRPr lang="it-IT" sz="20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6703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2009/2010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p - p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3.5+3.5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B050"/>
                          </a:solidFill>
                        </a:rPr>
                        <a:t>TeV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2.6 10</a:t>
                      </a:r>
                      <a:r>
                        <a:rPr lang="en-US" sz="2000" b="1" baseline="30000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Arm1+Arm2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7914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2013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p – </a:t>
                      </a:r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</a:rPr>
                        <a:t>Pb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4 </a:t>
                      </a:r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</a:rPr>
                        <a:t>TeV</a:t>
                      </a:r>
                      <a:endParaRPr lang="en-US" sz="20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proton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1.3 10</a:t>
                      </a:r>
                      <a:r>
                        <a:rPr lang="en-US" sz="2000" b="1" baseline="30000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it-IT" sz="20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Arm2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7914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2013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p - p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1.38+1.38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B050"/>
                          </a:solidFill>
                        </a:rPr>
                        <a:t>TeV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4.1 10</a:t>
                      </a:r>
                      <a:r>
                        <a:rPr lang="en-US" sz="2000" b="1" baseline="30000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it-IT" sz="2000" b="1" baseline="300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Arm2</a:t>
                      </a:r>
                      <a:endParaRPr lang="it-IT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7914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2015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p - p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6.5+6.5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TeV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9 10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it-IT" sz="2000" b="1" baseline="30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Arm1+Arm2 upgraded</a:t>
                      </a:r>
                      <a:endParaRPr lang="it-IT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914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 –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light ions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it-IT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LHCf Physics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742" y="6209687"/>
            <a:ext cx="90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 </a:t>
            </a:r>
            <a:r>
              <a:rPr lang="en-US" sz="3600" dirty="0" err="1" smtClean="0"/>
              <a:t>RHICf</a:t>
            </a:r>
            <a:r>
              <a:rPr lang="en-US" sz="3600" dirty="0" smtClean="0"/>
              <a:t> Activities, see Friday’s discussion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564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87344" y="1915980"/>
            <a:ext cx="56388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Inclusive photon spectrum analysis at 7 TeV and 900 GeV</a:t>
            </a:r>
            <a:endParaRPr lang="en-US" b="1" dirty="0">
              <a:latin typeface="Herculanum"/>
              <a:cs typeface="Herculanum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7344" y="3287580"/>
            <a:ext cx="5638800" cy="1500187"/>
          </a:xfrm>
        </p:spPr>
        <p:txBody>
          <a:bodyPr/>
          <a:lstStyle/>
          <a:p>
            <a:r>
              <a:rPr lang="en-US" altLang="ja-JP" dirty="0"/>
              <a:t>“Measurement of zero degree single photon energy spectra for √s = 7 </a:t>
            </a:r>
            <a:r>
              <a:rPr lang="en-US" altLang="ja-JP" dirty="0" err="1"/>
              <a:t>TeV</a:t>
            </a:r>
            <a:r>
              <a:rPr lang="en-US" altLang="ja-JP" dirty="0"/>
              <a:t> proton-proton collisions at LHC“</a:t>
            </a:r>
          </a:p>
          <a:p>
            <a:r>
              <a:rPr lang="en-US" dirty="0" smtClean="0"/>
              <a:t>PLB 703 (2011) 128</a:t>
            </a:r>
          </a:p>
          <a:p>
            <a:r>
              <a:rPr lang="en-US" altLang="ja-JP" dirty="0"/>
              <a:t>“Measurement of zero degree single photon energy spectra for √s = 900 GeV proton-proton collisions at LHC“</a:t>
            </a:r>
          </a:p>
          <a:p>
            <a:r>
              <a:rPr lang="en-US" dirty="0"/>
              <a:t>PLB </a:t>
            </a:r>
            <a:r>
              <a:rPr lang="en-US" dirty="0" smtClean="0"/>
              <a:t>715 </a:t>
            </a:r>
            <a:r>
              <a:rPr lang="en-US" dirty="0"/>
              <a:t>(</a:t>
            </a:r>
            <a:r>
              <a:rPr lang="en-US" dirty="0" smtClean="0"/>
              <a:t>2012) 298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2208" y="1208185"/>
            <a:ext cx="7209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short review of already published results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409904" y="4115560"/>
            <a:ext cx="5638800" cy="13620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/>
              <a:t>Forward </a:t>
            </a:r>
            <a:r>
              <a:rPr lang="en-US" sz="2900" dirty="0" smtClean="0">
                <a:latin typeface="Symbol" charset="2"/>
                <a:cs typeface="Symbol" charset="2"/>
              </a:rPr>
              <a:t>p</a:t>
            </a:r>
            <a:r>
              <a:rPr lang="en-US" sz="2900" baseline="30000" dirty="0" smtClean="0"/>
              <a:t>0</a:t>
            </a:r>
            <a:r>
              <a:rPr lang="en-US" sz="2900" dirty="0" smtClean="0"/>
              <a:t> spectra at 7 TeV</a:t>
            </a:r>
            <a:endParaRPr lang="en-US" sz="2900" b="1" dirty="0">
              <a:latin typeface="Herculanum"/>
              <a:cs typeface="Herculanum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409904" y="5487160"/>
            <a:ext cx="5638800" cy="15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“Measurement of </a:t>
            </a:r>
            <a:r>
              <a:rPr lang="en-US" dirty="0" smtClean="0"/>
              <a:t>forward neutral pion transverse momentum spectra for √s = 7TeV proton-proton collisions at LHC</a:t>
            </a:r>
            <a:r>
              <a:rPr lang="en-US" altLang="ja-JP" dirty="0" smtClean="0"/>
              <a:t>“</a:t>
            </a:r>
          </a:p>
          <a:p>
            <a:r>
              <a:rPr lang="en-US" dirty="0" smtClean="0"/>
              <a:t>PRD 86 (2012) 092001</a:t>
            </a:r>
          </a:p>
        </p:txBody>
      </p:sp>
    </p:spTree>
    <p:extLst>
      <p:ext uri="{BB962C8B-B14F-4D97-AF65-F5344CB8AC3E}">
        <p14:creationId xmlns:p14="http://schemas.microsoft.com/office/powerpoint/2010/main" val="290252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vs</a:t>
            </a:r>
            <a:r>
              <a:rPr lang="en-US" dirty="0" smtClean="0"/>
              <a:t> MC : comp. 900GeV/7TeV</a:t>
            </a:r>
            <a:endParaRPr lang="en-US" dirty="0"/>
          </a:p>
        </p:txBody>
      </p:sp>
      <p:pic>
        <p:nvPicPr>
          <p:cNvPr id="4" name="Picture 3" descr="c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r="5000"/>
          <a:stretch/>
        </p:blipFill>
        <p:spPr bwMode="auto">
          <a:xfrm>
            <a:off x="700099" y="3627712"/>
            <a:ext cx="7259995" cy="308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91" r="1510"/>
          <a:stretch/>
        </p:blipFill>
        <p:spPr bwMode="auto">
          <a:xfrm>
            <a:off x="561239" y="1552752"/>
            <a:ext cx="7529103" cy="211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 rot="16200000">
            <a:off x="-586469" y="5099084"/>
            <a:ext cx="18902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3600" dirty="0">
                <a:solidFill>
                  <a:srgbClr val="FF0000"/>
                </a:solidFill>
              </a:rPr>
              <a:t>900GeV</a:t>
            </a:r>
            <a:endParaRPr lang="en-US" altLang="ja-JP" sz="3600" dirty="0">
              <a:solidFill>
                <a:srgbClr val="FF0000"/>
              </a:solidFill>
              <a:latin typeface="Symbo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16200000">
            <a:off x="-301363" y="2399471"/>
            <a:ext cx="12490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3600" dirty="0">
                <a:solidFill>
                  <a:srgbClr val="FF0000"/>
                </a:solidFill>
              </a:rPr>
              <a:t>7TeV</a:t>
            </a:r>
            <a:endParaRPr lang="en-US" altLang="ja-JP" sz="3600" dirty="0">
              <a:solidFill>
                <a:srgbClr val="FF0000"/>
              </a:solidFill>
              <a:latin typeface="Symbo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1666058"/>
            <a:ext cx="1118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η&gt;10.94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80112" y="1666058"/>
            <a:ext cx="1482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8.81</a:t>
            </a:r>
            <a:r>
              <a:rPr lang="en-US" dirty="0"/>
              <a:t>&lt;η&lt;8.9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9309" y="743492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None of the model nicely agrees with the LHCF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Here we plot the ratio MC/Data for the various models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&gt; Factor 2 difference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0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1_900GeV_7TeV_DATA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 r="7464"/>
          <a:stretch/>
        </p:blipFill>
        <p:spPr>
          <a:xfrm>
            <a:off x="4201407" y="1189764"/>
            <a:ext cx="3952128" cy="3598654"/>
          </a:xfrm>
          <a:prstGeom prst="rect">
            <a:avLst/>
          </a:prstGeom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" y="1676261"/>
            <a:ext cx="4464844" cy="28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: 900GeV</a:t>
            </a:r>
            <a:r>
              <a:rPr lang="en-US" dirty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7TeV</a:t>
            </a:r>
            <a:endParaRPr lang="en-US" dirty="0"/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6637486" y="1903427"/>
            <a:ext cx="110286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smtClean="0">
                <a:solidFill>
                  <a:srgbClr val="D90B00"/>
                </a:solidFill>
                <a:cs typeface="Myriad Pro" charset="0"/>
              </a:rPr>
              <a:t>Preliminary</a:t>
            </a:r>
            <a:endParaRPr lang="en-US" sz="1700" dirty="0">
              <a:solidFill>
                <a:srgbClr val="D90B00"/>
              </a:solidFill>
              <a:cs typeface="Myriad Pro" charset="0"/>
            </a:endParaRP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4973734" y="2654399"/>
            <a:ext cx="2500313" cy="106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D90B00"/>
                </a:solidFill>
                <a:cs typeface="Myriad Pro" charset="0"/>
              </a:rPr>
              <a:t>Data 2010 at √s=</a:t>
            </a:r>
            <a:r>
              <a:rPr lang="en-US" sz="1300" dirty="0" smtClean="0">
                <a:solidFill>
                  <a:srgbClr val="D90B00"/>
                </a:solidFill>
                <a:cs typeface="Myriad Pro" charset="0"/>
              </a:rPr>
              <a:t>900GeV</a:t>
            </a:r>
          </a:p>
          <a:p>
            <a:pPr algn="l"/>
            <a:r>
              <a:rPr lang="en-US" sz="1300" dirty="0" smtClean="0">
                <a:solidFill>
                  <a:srgbClr val="D90B00"/>
                </a:solidFill>
                <a:cs typeface="Myriad Pro" charset="0"/>
              </a:rPr>
              <a:t>(Normalized by the number </a:t>
            </a:r>
            <a:br>
              <a:rPr lang="en-US" sz="1300" dirty="0" smtClean="0">
                <a:solidFill>
                  <a:srgbClr val="D90B00"/>
                </a:solidFill>
                <a:cs typeface="Myriad Pro" charset="0"/>
              </a:rPr>
            </a:br>
            <a:r>
              <a:rPr lang="en-US" sz="1300" dirty="0" smtClean="0">
                <a:solidFill>
                  <a:srgbClr val="D90B00"/>
                </a:solidFill>
                <a:cs typeface="Myriad Pro" charset="0"/>
              </a:rPr>
              <a:t> of entries in X</a:t>
            </a:r>
            <a:r>
              <a:rPr lang="en-US" sz="1300" baseline="-25000" dirty="0" smtClean="0">
                <a:solidFill>
                  <a:srgbClr val="D90B00"/>
                </a:solidFill>
                <a:cs typeface="Myriad Pro" charset="0"/>
              </a:rPr>
              <a:t>F</a:t>
            </a:r>
            <a:r>
              <a:rPr lang="en-US" sz="1300" dirty="0" smtClean="0">
                <a:solidFill>
                  <a:srgbClr val="D90B00"/>
                </a:solidFill>
                <a:cs typeface="Myriad Pro" charset="0"/>
              </a:rPr>
              <a:t> &gt; 0.1)</a:t>
            </a:r>
            <a:r>
              <a:rPr lang="en-US" sz="1300" dirty="0">
                <a:solidFill>
                  <a:srgbClr val="D90B00"/>
                </a:solidFill>
                <a:cs typeface="Myriad Pro" charset="0"/>
              </a:rPr>
              <a:t/>
            </a:r>
            <a:br>
              <a:rPr lang="en-US" sz="1300" dirty="0">
                <a:solidFill>
                  <a:srgbClr val="D90B00"/>
                </a:solidFill>
                <a:cs typeface="Myriad Pro" charset="0"/>
              </a:rPr>
            </a:br>
            <a:r>
              <a:rPr lang="en-US" sz="1300" dirty="0" smtClean="0">
                <a:solidFill>
                  <a:srgbClr val="002D99"/>
                </a:solidFill>
                <a:cs typeface="Myriad Pro" charset="0"/>
              </a:rPr>
              <a:t>Data </a:t>
            </a:r>
            <a:r>
              <a:rPr lang="en-US" sz="1300" dirty="0">
                <a:solidFill>
                  <a:srgbClr val="002D99"/>
                </a:solidFill>
                <a:cs typeface="Myriad Pro" charset="0"/>
              </a:rPr>
              <a:t>2010 at √s=7TeV (η&gt;10.94</a:t>
            </a:r>
            <a:r>
              <a:rPr lang="en-US" sz="1300" dirty="0" smtClean="0">
                <a:solidFill>
                  <a:srgbClr val="002D99"/>
                </a:solidFill>
                <a:cs typeface="Myriad Pro" charset="0"/>
              </a:rPr>
              <a:t>)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677541" y="1691764"/>
            <a:ext cx="2303859" cy="4732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/>
          <a:lstStyle/>
          <a:p>
            <a:pPr algn="l"/>
            <a:r>
              <a:rPr lang="en-US" sz="1400" dirty="0">
                <a:solidFill>
                  <a:srgbClr val="D90B00"/>
                </a:solidFill>
                <a:cs typeface="Myriad Pro" charset="0"/>
              </a:rPr>
              <a:t>900GeV</a:t>
            </a:r>
            <a:r>
              <a:rPr lang="en-US" sz="1400" dirty="0">
                <a:cs typeface="Myriad Pro" charset="0"/>
              </a:rPr>
              <a:t> </a:t>
            </a:r>
            <a:r>
              <a:rPr lang="en-US" sz="1400" dirty="0" smtClean="0">
                <a:cs typeface="Myriad Pro" charset="0"/>
              </a:rPr>
              <a:t>vs. </a:t>
            </a:r>
            <a:r>
              <a:rPr lang="en-US" sz="1400" dirty="0">
                <a:solidFill>
                  <a:srgbClr val="2D83F4"/>
                </a:solidFill>
                <a:cs typeface="Myriad Pro" charset="0"/>
              </a:rPr>
              <a:t>7TeV</a:t>
            </a:r>
            <a:r>
              <a:rPr lang="en-US" sz="1400" dirty="0">
                <a:cs typeface="Myriad Pro" charset="0"/>
              </a:rPr>
              <a:t/>
            </a:r>
            <a:br>
              <a:rPr lang="en-US" sz="1400" dirty="0">
                <a:cs typeface="Myriad Pro" charset="0"/>
              </a:rPr>
            </a:br>
            <a:r>
              <a:rPr lang="en-US" sz="1400" dirty="0">
                <a:cs typeface="Myriad Pro" charset="0"/>
              </a:rPr>
              <a:t>with the same PT region</a:t>
            </a:r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513159" y="4407415"/>
            <a:ext cx="7640376" cy="90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42900" indent="-342900">
              <a:lnSpc>
                <a:spcPct val="110000"/>
              </a:lnSpc>
              <a:buClr>
                <a:schemeClr val="tx1"/>
              </a:buClr>
              <a:buSzPct val="80000"/>
              <a:buFont typeface="Wingdings" charset="2"/>
              <a:buChar char="ü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 charset="0"/>
              </a:rPr>
              <a:t>Normalized by the number of entries in X</a:t>
            </a:r>
            <a:r>
              <a:rPr lang="en-US" sz="20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 charset="0"/>
              </a:rPr>
              <a:t>F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 charset="0"/>
              </a:rPr>
              <a:t> &gt; 0.1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SzPct val="80000"/>
              <a:buFont typeface="Wingdings" charset="2"/>
              <a:buChar char="ü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 charset="0"/>
              </a:rPr>
              <a:t>No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Myriad Pro" charset="0"/>
              </a:rPr>
              <a:t>systematic error is considered in both collision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yriad Pro" charset="0"/>
              </a:rPr>
              <a:t>energies.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Myriad Pro" charset="0"/>
            </a:endParaRPr>
          </a:p>
        </p:txBody>
      </p:sp>
      <p:sp>
        <p:nvSpPr>
          <p:cNvPr id="26635" name="Rectangle 11"/>
          <p:cNvSpPr>
            <a:spLocks/>
          </p:cNvSpPr>
          <p:nvPr/>
        </p:nvSpPr>
        <p:spPr bwMode="auto">
          <a:xfrm>
            <a:off x="4406257" y="1123595"/>
            <a:ext cx="3747278" cy="20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600" dirty="0">
                <a:cs typeface="Myriad Pro" charset="0"/>
              </a:rPr>
              <a:t>X</a:t>
            </a:r>
            <a:r>
              <a:rPr lang="en-US" sz="1600" baseline="-6000" dirty="0">
                <a:cs typeface="Myriad Pro" charset="0"/>
              </a:rPr>
              <a:t>F</a:t>
            </a:r>
            <a:r>
              <a:rPr lang="en-US" sz="1600" dirty="0">
                <a:cs typeface="Myriad Pro" charset="0"/>
              </a:rPr>
              <a:t> spectra : 900GeV data </a:t>
            </a:r>
            <a:r>
              <a:rPr lang="en-US" sz="1600" dirty="0" smtClean="0">
                <a:cs typeface="Myriad Pro" charset="0"/>
              </a:rPr>
              <a:t>vs. </a:t>
            </a:r>
            <a:r>
              <a:rPr lang="en-US" sz="1600" dirty="0">
                <a:cs typeface="Myriad Pro" charset="0"/>
              </a:rPr>
              <a:t>7TeV data</a:t>
            </a:r>
          </a:p>
        </p:txBody>
      </p:sp>
      <p:sp>
        <p:nvSpPr>
          <p:cNvPr id="26636" name="Rectangle 12"/>
          <p:cNvSpPr>
            <a:spLocks/>
          </p:cNvSpPr>
          <p:nvPr/>
        </p:nvSpPr>
        <p:spPr bwMode="auto">
          <a:xfrm rot="-1680000">
            <a:off x="2786428" y="2436827"/>
            <a:ext cx="578584" cy="215444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cs typeface="Myriad Pro" charset="0"/>
              </a:rPr>
              <a:t>small-η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998" y="920914"/>
            <a:ext cx="3824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Coverage of 900GeV and 7TeV </a:t>
            </a:r>
            <a:br>
              <a:rPr lang="en-US" i="1" dirty="0" smtClean="0"/>
            </a:br>
            <a:r>
              <a:rPr lang="en-US" i="1" dirty="0" smtClean="0"/>
              <a:t>results in Feynman-X  and P</a:t>
            </a:r>
            <a:r>
              <a:rPr lang="en-US" i="1" baseline="-25000" dirty="0" smtClean="0"/>
              <a:t>T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4999" y="5315967"/>
            <a:ext cx="855501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Good</a:t>
            </a:r>
            <a:r>
              <a:rPr lang="en-US" sz="2000" dirty="0" smtClean="0">
                <a:solidFill>
                  <a:srgbClr val="FF0000"/>
                </a:solidFill>
              </a:rPr>
              <a:t> agreement of X</a:t>
            </a:r>
            <a:r>
              <a:rPr lang="en-US" sz="2000" baseline="-25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FF0000"/>
                </a:solidFill>
              </a:rPr>
              <a:t> spectrum shape between 900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and 7 </a:t>
            </a:r>
            <a:r>
              <a:rPr lang="en-US" sz="2000" dirty="0" err="1" smtClean="0">
                <a:solidFill>
                  <a:srgbClr val="FF0000"/>
                </a:solidFill>
              </a:rPr>
              <a:t>TeV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weak dependence of &lt;</a:t>
            </a:r>
            <a:r>
              <a:rPr lang="en-US" sz="2000" dirty="0" err="1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p</a:t>
            </a:r>
            <a:r>
              <a:rPr lang="en-US" sz="2000" baseline="-6000" dirty="0" err="1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T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&gt; on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E</a:t>
            </a:r>
            <a:r>
              <a:rPr lang="en-US" sz="2000" baseline="-6000" dirty="0" smtClean="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CMS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46" y="6148686"/>
            <a:ext cx="5578929" cy="6494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639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2" name="Rectangle 4"/>
          <p:cNvSpPr>
            <a:spLocks noGrp="1" noChangeArrowheads="1"/>
          </p:cNvSpPr>
          <p:nvPr>
            <p:ph type="title"/>
          </p:nvPr>
        </p:nvSpPr>
        <p:spPr>
          <a:xfrm>
            <a:off x="618424" y="64720"/>
            <a:ext cx="8686800" cy="430212"/>
          </a:xfrm>
        </p:spPr>
        <p:txBody>
          <a:bodyPr/>
          <a:lstStyle/>
          <a:p>
            <a:pPr algn="l"/>
            <a:r>
              <a:rPr lang="en-US" altLang="ja-JP" sz="2800" dirty="0">
                <a:latin typeface="Symbol" charset="2"/>
                <a:cs typeface="Symbol" charset="2"/>
              </a:rPr>
              <a:t>p</a:t>
            </a:r>
            <a:r>
              <a:rPr lang="en-US" altLang="ja-JP" sz="2800" baseline="30000" dirty="0" smtClean="0"/>
              <a:t>0</a:t>
            </a:r>
            <a:r>
              <a:rPr lang="en-US" altLang="ja-JP" sz="2800" dirty="0" smtClean="0"/>
              <a:t> P</a:t>
            </a:r>
            <a:r>
              <a:rPr lang="en-US" altLang="ja-JP" sz="2800" baseline="-25000" dirty="0" smtClean="0"/>
              <a:t>T</a:t>
            </a:r>
            <a:r>
              <a:rPr lang="en-US" altLang="ja-JP" sz="2800" dirty="0" smtClean="0"/>
              <a:t> spectra for various y bin: MC/data</a:t>
            </a:r>
            <a:endParaRPr lang="en-US" altLang="ja-JP" sz="2800" dirty="0"/>
          </a:p>
        </p:txBody>
      </p:sp>
      <p:pic>
        <p:nvPicPr>
          <p:cNvPr id="626693" name="Picture 5" descr="pt_combined_ra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239838"/>
            <a:ext cx="8709025" cy="561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6695" name="Text Box 7"/>
          <p:cNvSpPr txBox="1">
            <a:spLocks noChangeArrowheads="1"/>
          </p:cNvSpPr>
          <p:nvPr/>
        </p:nvSpPr>
        <p:spPr bwMode="auto">
          <a:xfrm>
            <a:off x="726688" y="858310"/>
            <a:ext cx="7461200" cy="400110"/>
          </a:xfrm>
          <a:prstGeom prst="rect">
            <a:avLst/>
          </a:prstGeom>
          <a:solidFill>
            <a:srgbClr val="8FD9FB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/>
            <a:r>
              <a:rPr lang="en-US" altLang="ja-JP" sz="2000" b="1" dirty="0">
                <a:solidFill>
                  <a:srgbClr val="073779"/>
                </a:solidFill>
              </a:rPr>
              <a:t>EPOS gives the best agreement both for shape and yield.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1175" y="612295"/>
            <a:ext cx="8135938" cy="2359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ja-JP" sz="1600" b="1" dirty="0">
                <a:solidFill>
                  <a:srgbClr val="FF0000"/>
                </a:solidFill>
              </a:rPr>
              <a:t>DPMJET 3.04 </a:t>
            </a:r>
            <a:r>
              <a:rPr lang="en-US" altLang="ja-JP" sz="1600" b="1" dirty="0">
                <a:solidFill>
                  <a:srgbClr val="0070C0"/>
                </a:solidFill>
              </a:rPr>
              <a:t> </a:t>
            </a:r>
            <a:r>
              <a:rPr lang="en-US" altLang="ja-JP" sz="1600" b="1" dirty="0">
                <a:solidFill>
                  <a:srgbClr val="73ACF8"/>
                </a:solidFill>
              </a:rPr>
              <a:t>QGSJETII-03 </a:t>
            </a:r>
            <a:r>
              <a:rPr lang="en-US" altLang="ja-JP" sz="1600" b="1" dirty="0">
                <a:solidFill>
                  <a:srgbClr val="00B050"/>
                </a:solidFill>
              </a:rPr>
              <a:t>SIBYLL 2.1 </a:t>
            </a:r>
            <a:r>
              <a:rPr lang="en-US" altLang="ja-JP" sz="1600" b="1" dirty="0">
                <a:solidFill>
                  <a:srgbClr val="FF00FF"/>
                </a:solidFill>
              </a:rPr>
              <a:t>EPOS 1.99 </a:t>
            </a:r>
            <a:r>
              <a:rPr lang="en-US" altLang="ja-JP" sz="1600" b="1" dirty="0">
                <a:solidFill>
                  <a:srgbClr val="808080"/>
                </a:solidFill>
              </a:rPr>
              <a:t>PYTHIA 8.145</a:t>
            </a:r>
          </a:p>
        </p:txBody>
      </p:sp>
      <p:sp>
        <p:nvSpPr>
          <p:cNvPr id="626697" name="Text Box 9"/>
          <p:cNvSpPr txBox="1">
            <a:spLocks noChangeArrowheads="1"/>
          </p:cNvSpPr>
          <p:nvPr/>
        </p:nvSpPr>
        <p:spPr bwMode="auto">
          <a:xfrm>
            <a:off x="795338" y="3721100"/>
            <a:ext cx="276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0</a:t>
            </a:r>
          </a:p>
        </p:txBody>
      </p:sp>
      <p:sp>
        <p:nvSpPr>
          <p:cNvPr id="626698" name="Text Box 10"/>
          <p:cNvSpPr txBox="1">
            <a:spLocks noChangeArrowheads="1"/>
          </p:cNvSpPr>
          <p:nvPr/>
        </p:nvSpPr>
        <p:spPr bwMode="auto">
          <a:xfrm>
            <a:off x="2997200" y="3721100"/>
            <a:ext cx="4143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0.6</a:t>
            </a:r>
          </a:p>
        </p:txBody>
      </p:sp>
      <p:sp>
        <p:nvSpPr>
          <p:cNvPr id="626699" name="Text Box 11"/>
          <p:cNvSpPr txBox="1">
            <a:spLocks noChangeArrowheads="1"/>
          </p:cNvSpPr>
          <p:nvPr/>
        </p:nvSpPr>
        <p:spPr bwMode="auto">
          <a:xfrm>
            <a:off x="1654175" y="3721100"/>
            <a:ext cx="8096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P</a:t>
            </a:r>
            <a:r>
              <a:rPr lang="en-US" altLang="ja-JP" sz="1600" b="1" baseline="-25000"/>
              <a:t>T</a:t>
            </a:r>
            <a:r>
              <a:rPr lang="en-US" altLang="ja-JP" sz="1600" b="1"/>
              <a:t>[GeV]</a:t>
            </a:r>
          </a:p>
        </p:txBody>
      </p:sp>
      <p:sp>
        <p:nvSpPr>
          <p:cNvPr id="626700" name="Text Box 12"/>
          <p:cNvSpPr txBox="1">
            <a:spLocks noChangeArrowheads="1"/>
          </p:cNvSpPr>
          <p:nvPr/>
        </p:nvSpPr>
        <p:spPr bwMode="auto">
          <a:xfrm>
            <a:off x="788988" y="6529388"/>
            <a:ext cx="276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0</a:t>
            </a:r>
          </a:p>
        </p:txBody>
      </p:sp>
      <p:sp>
        <p:nvSpPr>
          <p:cNvPr id="626701" name="Text Box 13"/>
          <p:cNvSpPr txBox="1">
            <a:spLocks noChangeArrowheads="1"/>
          </p:cNvSpPr>
          <p:nvPr/>
        </p:nvSpPr>
        <p:spPr bwMode="auto">
          <a:xfrm>
            <a:off x="2990850" y="6529388"/>
            <a:ext cx="4143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0.6</a:t>
            </a:r>
          </a:p>
        </p:txBody>
      </p:sp>
      <p:sp>
        <p:nvSpPr>
          <p:cNvPr id="626702" name="Text Box 14"/>
          <p:cNvSpPr txBox="1">
            <a:spLocks noChangeArrowheads="1"/>
          </p:cNvSpPr>
          <p:nvPr/>
        </p:nvSpPr>
        <p:spPr bwMode="auto">
          <a:xfrm>
            <a:off x="1647825" y="6529388"/>
            <a:ext cx="8096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P</a:t>
            </a:r>
            <a:r>
              <a:rPr lang="en-US" altLang="ja-JP" sz="1600" b="1" baseline="-25000"/>
              <a:t>T</a:t>
            </a:r>
            <a:r>
              <a:rPr lang="en-US" altLang="ja-JP" sz="1600" b="1"/>
              <a:t>[GeV]</a:t>
            </a:r>
          </a:p>
        </p:txBody>
      </p:sp>
      <p:sp>
        <p:nvSpPr>
          <p:cNvPr id="626703" name="Text Box 15"/>
          <p:cNvSpPr txBox="1">
            <a:spLocks noChangeArrowheads="1"/>
          </p:cNvSpPr>
          <p:nvPr/>
        </p:nvSpPr>
        <p:spPr bwMode="auto">
          <a:xfrm>
            <a:off x="3656013" y="6521450"/>
            <a:ext cx="276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0</a:t>
            </a:r>
          </a:p>
        </p:txBody>
      </p:sp>
      <p:sp>
        <p:nvSpPr>
          <p:cNvPr id="626704" name="Text Box 16"/>
          <p:cNvSpPr txBox="1">
            <a:spLocks noChangeArrowheads="1"/>
          </p:cNvSpPr>
          <p:nvPr/>
        </p:nvSpPr>
        <p:spPr bwMode="auto">
          <a:xfrm>
            <a:off x="5857875" y="6521450"/>
            <a:ext cx="4143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0.6</a:t>
            </a:r>
          </a:p>
        </p:txBody>
      </p:sp>
      <p:sp>
        <p:nvSpPr>
          <p:cNvPr id="626705" name="Text Box 17"/>
          <p:cNvSpPr txBox="1">
            <a:spLocks noChangeArrowheads="1"/>
          </p:cNvSpPr>
          <p:nvPr/>
        </p:nvSpPr>
        <p:spPr bwMode="auto">
          <a:xfrm>
            <a:off x="4514850" y="6521450"/>
            <a:ext cx="8096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P</a:t>
            </a:r>
            <a:r>
              <a:rPr lang="en-US" altLang="ja-JP" sz="1600" b="1" baseline="-25000"/>
              <a:t>T</a:t>
            </a:r>
            <a:r>
              <a:rPr lang="en-US" altLang="ja-JP" sz="1600" b="1"/>
              <a:t>[GeV]</a:t>
            </a:r>
          </a:p>
        </p:txBody>
      </p:sp>
      <p:sp>
        <p:nvSpPr>
          <p:cNvPr id="626706" name="Text Box 18"/>
          <p:cNvSpPr txBox="1">
            <a:spLocks noChangeArrowheads="1"/>
          </p:cNvSpPr>
          <p:nvPr/>
        </p:nvSpPr>
        <p:spPr bwMode="auto">
          <a:xfrm>
            <a:off x="6523038" y="6513513"/>
            <a:ext cx="276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0</a:t>
            </a:r>
          </a:p>
        </p:txBody>
      </p:sp>
      <p:sp>
        <p:nvSpPr>
          <p:cNvPr id="626707" name="Text Box 19"/>
          <p:cNvSpPr txBox="1">
            <a:spLocks noChangeArrowheads="1"/>
          </p:cNvSpPr>
          <p:nvPr/>
        </p:nvSpPr>
        <p:spPr bwMode="auto">
          <a:xfrm>
            <a:off x="8724900" y="6513513"/>
            <a:ext cx="4143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0.6</a:t>
            </a:r>
          </a:p>
        </p:txBody>
      </p:sp>
      <p:sp>
        <p:nvSpPr>
          <p:cNvPr id="626708" name="Text Box 20"/>
          <p:cNvSpPr txBox="1">
            <a:spLocks noChangeArrowheads="1"/>
          </p:cNvSpPr>
          <p:nvPr/>
        </p:nvSpPr>
        <p:spPr bwMode="auto">
          <a:xfrm>
            <a:off x="7381875" y="6513513"/>
            <a:ext cx="8096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P</a:t>
            </a:r>
            <a:r>
              <a:rPr lang="en-US" altLang="ja-JP" sz="1600" b="1" baseline="-25000"/>
              <a:t>T</a:t>
            </a:r>
            <a:r>
              <a:rPr lang="en-US" altLang="ja-JP" sz="1600" b="1"/>
              <a:t>[GeV]</a:t>
            </a:r>
          </a:p>
        </p:txBody>
      </p:sp>
      <p:sp>
        <p:nvSpPr>
          <p:cNvPr id="626709" name="Text Box 21"/>
          <p:cNvSpPr txBox="1">
            <a:spLocks noChangeArrowheads="1"/>
          </p:cNvSpPr>
          <p:nvPr/>
        </p:nvSpPr>
        <p:spPr bwMode="auto">
          <a:xfrm>
            <a:off x="3641725" y="3717925"/>
            <a:ext cx="276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0</a:t>
            </a:r>
          </a:p>
        </p:txBody>
      </p:sp>
      <p:sp>
        <p:nvSpPr>
          <p:cNvPr id="626710" name="Text Box 22"/>
          <p:cNvSpPr txBox="1">
            <a:spLocks noChangeArrowheads="1"/>
          </p:cNvSpPr>
          <p:nvPr/>
        </p:nvSpPr>
        <p:spPr bwMode="auto">
          <a:xfrm>
            <a:off x="5843588" y="3717925"/>
            <a:ext cx="41433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0.6</a:t>
            </a:r>
          </a:p>
        </p:txBody>
      </p:sp>
      <p:sp>
        <p:nvSpPr>
          <p:cNvPr id="626711" name="Text Box 23"/>
          <p:cNvSpPr txBox="1">
            <a:spLocks noChangeArrowheads="1"/>
          </p:cNvSpPr>
          <p:nvPr/>
        </p:nvSpPr>
        <p:spPr bwMode="auto">
          <a:xfrm>
            <a:off x="4500563" y="3717925"/>
            <a:ext cx="8096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P</a:t>
            </a:r>
            <a:r>
              <a:rPr lang="en-US" altLang="ja-JP" sz="1600" b="1" baseline="-25000"/>
              <a:t>T</a:t>
            </a:r>
            <a:r>
              <a:rPr lang="en-US" altLang="ja-JP" sz="1600" b="1"/>
              <a:t>[GeV]</a:t>
            </a:r>
          </a:p>
        </p:txBody>
      </p:sp>
      <p:sp>
        <p:nvSpPr>
          <p:cNvPr id="626712" name="Text Box 24"/>
          <p:cNvSpPr txBox="1">
            <a:spLocks noChangeArrowheads="1"/>
          </p:cNvSpPr>
          <p:nvPr/>
        </p:nvSpPr>
        <p:spPr bwMode="auto">
          <a:xfrm>
            <a:off x="6527800" y="3708400"/>
            <a:ext cx="276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0</a:t>
            </a:r>
          </a:p>
        </p:txBody>
      </p:sp>
      <p:sp>
        <p:nvSpPr>
          <p:cNvPr id="626713" name="Text Box 25"/>
          <p:cNvSpPr txBox="1">
            <a:spLocks noChangeArrowheads="1"/>
          </p:cNvSpPr>
          <p:nvPr/>
        </p:nvSpPr>
        <p:spPr bwMode="auto">
          <a:xfrm>
            <a:off x="8729663" y="3708400"/>
            <a:ext cx="41433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0.6</a:t>
            </a:r>
          </a:p>
        </p:txBody>
      </p:sp>
      <p:sp>
        <p:nvSpPr>
          <p:cNvPr id="626714" name="Text Box 26"/>
          <p:cNvSpPr txBox="1">
            <a:spLocks noChangeArrowheads="1"/>
          </p:cNvSpPr>
          <p:nvPr/>
        </p:nvSpPr>
        <p:spPr bwMode="auto">
          <a:xfrm>
            <a:off x="7386638" y="3708400"/>
            <a:ext cx="8096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/>
              <a:t>P</a:t>
            </a:r>
            <a:r>
              <a:rPr lang="en-US" altLang="ja-JP" sz="1600" b="1" baseline="-25000"/>
              <a:t>T</a:t>
            </a:r>
            <a:r>
              <a:rPr lang="en-US" altLang="ja-JP" sz="1600" b="1"/>
              <a:t>[GeV]</a:t>
            </a:r>
          </a:p>
        </p:txBody>
      </p:sp>
      <p:sp>
        <p:nvSpPr>
          <p:cNvPr id="626715" name="Text Box 27"/>
          <p:cNvSpPr txBox="1">
            <a:spLocks noChangeArrowheads="1"/>
          </p:cNvSpPr>
          <p:nvPr/>
        </p:nvSpPr>
        <p:spPr bwMode="auto">
          <a:xfrm rot="-5400000">
            <a:off x="-59531" y="4371181"/>
            <a:ext cx="10048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MC/Data</a:t>
            </a:r>
          </a:p>
        </p:txBody>
      </p:sp>
      <p:sp>
        <p:nvSpPr>
          <p:cNvPr id="626716" name="Text Box 28"/>
          <p:cNvSpPr txBox="1">
            <a:spLocks noChangeArrowheads="1"/>
          </p:cNvSpPr>
          <p:nvPr/>
        </p:nvSpPr>
        <p:spPr bwMode="auto">
          <a:xfrm rot="-5400000">
            <a:off x="-24606" y="1610519"/>
            <a:ext cx="100488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MC/Data</a:t>
            </a:r>
          </a:p>
        </p:txBody>
      </p:sp>
    </p:spTree>
    <p:extLst>
      <p:ext uri="{BB962C8B-B14F-4D97-AF65-F5344CB8AC3E}">
        <p14:creationId xmlns:p14="http://schemas.microsoft.com/office/powerpoint/2010/main" val="297927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1"/>
          <p:cNvSpPr>
            <a:spLocks/>
          </p:cNvSpPr>
          <p:nvPr/>
        </p:nvSpPr>
        <p:spPr bwMode="auto">
          <a:xfrm>
            <a:off x="294679" y="4286250"/>
            <a:ext cx="4071938" cy="1598414"/>
          </a:xfrm>
          <a:prstGeom prst="roundRect">
            <a:avLst>
              <a:gd name="adj" fmla="val 838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en-US"/>
          </a:p>
        </p:txBody>
      </p:sp>
      <p:sp>
        <p:nvSpPr>
          <p:cNvPr id="38914" name="Rectangle 2"/>
          <p:cNvSpPr>
            <a:spLocks/>
          </p:cNvSpPr>
          <p:nvPr/>
        </p:nvSpPr>
        <p:spPr bwMode="auto">
          <a:xfrm>
            <a:off x="848320" y="101144"/>
            <a:ext cx="7429500" cy="8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400" b="1" dirty="0">
                <a:solidFill>
                  <a:schemeClr val="accent1"/>
                </a:solidFill>
                <a:latin typeface="Symbol" charset="2"/>
                <a:ea typeface="ＭＳ Ｐゴシック" charset="0"/>
                <a:cs typeface="Symbol" charset="2"/>
              </a:rPr>
              <a:t>p</a:t>
            </a:r>
            <a:r>
              <a:rPr lang="en-US" sz="3400" b="1" baseline="32000" dirty="0" smtClean="0">
                <a:solidFill>
                  <a:schemeClr val="accent1"/>
                </a:solidFill>
                <a:ea typeface="ＭＳ Ｐゴシック" charset="0"/>
                <a:cs typeface="Lucida Grande" charset="0"/>
              </a:rPr>
              <a:t>0</a:t>
            </a:r>
            <a:r>
              <a:rPr lang="en-US" sz="3400" b="1" dirty="0" smtClean="0">
                <a:solidFill>
                  <a:schemeClr val="accent1"/>
                </a:solidFill>
                <a:ea typeface="ＭＳ Ｐゴシック" charset="0"/>
                <a:cs typeface="Lucida Grande" charset="0"/>
              </a:rPr>
              <a:t> </a:t>
            </a:r>
            <a:r>
              <a:rPr lang="en-US" sz="3400" b="1" i="1" dirty="0">
                <a:solidFill>
                  <a:schemeClr val="accent1"/>
                </a:solidFill>
                <a:ea typeface="ＭＳ Ｐゴシック" charset="0"/>
                <a:cs typeface="Lucida Grande" charset="0"/>
              </a:rPr>
              <a:t>analysis at √s=7TeV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4426" y="890179"/>
            <a:ext cx="3291706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355" y="890179"/>
            <a:ext cx="3291706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37199"/>
            <a:ext cx="394468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290840"/>
            <a:ext cx="3273847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7"/>
          <p:cNvSpPr>
            <a:spLocks/>
          </p:cNvSpPr>
          <p:nvPr/>
        </p:nvSpPr>
        <p:spPr bwMode="auto">
          <a:xfrm>
            <a:off x="543595" y="4250531"/>
            <a:ext cx="3571875" cy="446484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chemeClr val="bg1"/>
                </a:solidFill>
                <a:ea typeface="ＭＳ Ｐゴシック" charset="0"/>
                <a:cs typeface="Lucida Grande" charset="0"/>
              </a:rPr>
              <a:t>1. Thermodynamics</a:t>
            </a:r>
            <a:br>
              <a:rPr lang="en-US" sz="1300" dirty="0">
                <a:solidFill>
                  <a:schemeClr val="bg1"/>
                </a:solidFill>
                <a:ea typeface="ＭＳ Ｐゴシック" charset="0"/>
                <a:cs typeface="Lucida Grande" charset="0"/>
              </a:rPr>
            </a:br>
            <a:r>
              <a:rPr lang="en-US" sz="1300" dirty="0">
                <a:solidFill>
                  <a:schemeClr val="bg1"/>
                </a:solidFill>
                <a:ea typeface="ＭＳ Ｐゴシック" charset="0"/>
                <a:cs typeface="Lucida Grande" charset="0"/>
              </a:rPr>
              <a:t>  (</a:t>
            </a:r>
            <a:r>
              <a:rPr lang="en-US" sz="1300" dirty="0" err="1">
                <a:solidFill>
                  <a:schemeClr val="bg1"/>
                </a:solidFill>
                <a:ea typeface="ＭＳ Ｐゴシック" charset="0"/>
                <a:cs typeface="Lucida Grande" charset="0"/>
              </a:rPr>
              <a:t>Hagedron</a:t>
            </a:r>
            <a:r>
              <a:rPr lang="en-US" sz="1300" dirty="0">
                <a:solidFill>
                  <a:schemeClr val="bg1"/>
                </a:solidFill>
                <a:ea typeface="ＭＳ Ｐゴシック" charset="0"/>
                <a:cs typeface="Lucida Grande" charset="0"/>
              </a:rPr>
              <a:t>, Riv. </a:t>
            </a:r>
            <a:r>
              <a:rPr lang="en-US" sz="1300" dirty="0" err="1">
                <a:solidFill>
                  <a:schemeClr val="bg1"/>
                </a:solidFill>
                <a:ea typeface="ＭＳ Ｐゴシック" charset="0"/>
                <a:cs typeface="Lucida Grande" charset="0"/>
              </a:rPr>
              <a:t>Nuovo</a:t>
            </a:r>
            <a:r>
              <a:rPr lang="en-US" sz="1300" dirty="0">
                <a:solidFill>
                  <a:schemeClr val="bg1"/>
                </a:solidFill>
                <a:ea typeface="ＭＳ Ｐゴシック" charset="0"/>
                <a:cs typeface="Lucida Grand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ea typeface="ＭＳ Ｐゴシック" charset="0"/>
                <a:cs typeface="Lucida Grande" charset="0"/>
              </a:rPr>
              <a:t>Cim</a:t>
            </a:r>
            <a:r>
              <a:rPr lang="en-US" sz="1300" dirty="0">
                <a:solidFill>
                  <a:schemeClr val="bg1"/>
                </a:solidFill>
                <a:ea typeface="ＭＳ Ｐゴシック" charset="0"/>
                <a:cs typeface="Lucida Grande" charset="0"/>
              </a:rPr>
              <a:t>. 6:10, 1 (1983))</a:t>
            </a:r>
          </a:p>
        </p:txBody>
      </p:sp>
      <p:sp>
        <p:nvSpPr>
          <p:cNvPr id="38920" name="AutoShape 8"/>
          <p:cNvSpPr>
            <a:spLocks/>
          </p:cNvSpPr>
          <p:nvPr/>
        </p:nvSpPr>
        <p:spPr bwMode="auto">
          <a:xfrm>
            <a:off x="294679" y="5911453"/>
            <a:ext cx="4071938" cy="866180"/>
          </a:xfrm>
          <a:prstGeom prst="roundRect">
            <a:avLst>
              <a:gd name="adj" fmla="val 15463"/>
            </a:avLst>
          </a:prstGeom>
          <a:solidFill>
            <a:srgbClr val="4D4D4D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7" y="6182693"/>
            <a:ext cx="2402086" cy="5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10"/>
          <p:cNvSpPr>
            <a:spLocks/>
          </p:cNvSpPr>
          <p:nvPr/>
        </p:nvSpPr>
        <p:spPr bwMode="auto">
          <a:xfrm>
            <a:off x="544711" y="5920383"/>
            <a:ext cx="3571875" cy="446484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300">
                <a:solidFill>
                  <a:srgbClr val="F3EB00"/>
                </a:solidFill>
                <a:ea typeface="ＭＳ Ｐゴシック" charset="0"/>
                <a:cs typeface="Lucida Grande" charset="0"/>
              </a:rPr>
              <a:t>2. Numerical integration</a:t>
            </a:r>
          </a:p>
          <a:p>
            <a:pPr algn="l"/>
            <a:endParaRPr lang="en-US" sz="1300">
              <a:solidFill>
                <a:srgbClr val="F3EB00"/>
              </a:solidFill>
              <a:ea typeface="ＭＳ Ｐゴシック" charset="0"/>
              <a:cs typeface="Lucida Grande" charset="0"/>
            </a:endParaRPr>
          </a:p>
        </p:txBody>
      </p:sp>
      <p:sp>
        <p:nvSpPr>
          <p:cNvPr id="38923" name="Rectangle 11"/>
          <p:cNvSpPr>
            <a:spLocks/>
          </p:cNvSpPr>
          <p:nvPr/>
        </p:nvSpPr>
        <p:spPr bwMode="auto">
          <a:xfrm>
            <a:off x="2891252" y="6002945"/>
            <a:ext cx="1410625" cy="721109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400" dirty="0">
                <a:solidFill>
                  <a:srgbClr val="F3EB00"/>
                </a:solidFill>
                <a:ea typeface="ＭＳ Ｐゴシック" charset="0"/>
                <a:cs typeface="Lucida Grande" charset="0"/>
              </a:rPr>
              <a:t>actually up to the upper bound of histogram</a:t>
            </a:r>
          </a:p>
        </p:txBody>
      </p:sp>
      <p:sp>
        <p:nvSpPr>
          <p:cNvPr id="38924" name="Rectangle 12"/>
          <p:cNvSpPr>
            <a:spLocks/>
          </p:cNvSpPr>
          <p:nvPr/>
        </p:nvSpPr>
        <p:spPr bwMode="auto">
          <a:xfrm>
            <a:off x="4575349" y="4295180"/>
            <a:ext cx="4580930" cy="24288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214305" indent="-214305">
              <a:buClr>
                <a:srgbClr val="FFFFFF"/>
              </a:buClr>
              <a:buSzPct val="125000"/>
              <a:buFont typeface="Thonburi" charset="0"/>
              <a:buChar char="•"/>
            </a:pPr>
            <a:r>
              <a:rPr lang="en-US" sz="1500" dirty="0">
                <a:solidFill>
                  <a:srgbClr val="073779"/>
                </a:solidFill>
                <a:ea typeface="ＭＳ Ｐゴシック" charset="0"/>
                <a:cs typeface="Lucida Grande" charset="0"/>
              </a:rPr>
              <a:t>Systematic uncertainty of LHCf data is 5%.</a:t>
            </a:r>
          </a:p>
          <a:p>
            <a:pPr marL="214305" indent="-214305">
              <a:buClr>
                <a:srgbClr val="FFFFFF"/>
              </a:buClr>
              <a:buSzPct val="125000"/>
              <a:buFont typeface="Thonburi" charset="0"/>
              <a:buChar char="•"/>
            </a:pPr>
            <a:r>
              <a:rPr lang="en-US" sz="1500" dirty="0">
                <a:solidFill>
                  <a:srgbClr val="073779"/>
                </a:solidFill>
                <a:ea typeface="ＭＳ Ｐゴシック" charset="0"/>
                <a:cs typeface="Lucida Grande" charset="0"/>
              </a:rPr>
              <a:t>Compared with the UA7 data (√s=630GeV) and MC simulations (QGSJET, SIBYLL, EPOS).</a:t>
            </a:r>
          </a:p>
          <a:p>
            <a:pPr marL="214305" indent="-214305">
              <a:buClr>
                <a:srgbClr val="FFFFFF"/>
              </a:buClr>
              <a:buSzPct val="125000"/>
              <a:buFont typeface="Thonburi" charset="0"/>
              <a:buChar char="•"/>
            </a:pPr>
            <a:r>
              <a:rPr lang="en-US" sz="1500" dirty="0">
                <a:solidFill>
                  <a:srgbClr val="073779"/>
                </a:solidFill>
                <a:ea typeface="ＭＳ Ｐゴシック" charset="0"/>
                <a:cs typeface="Lucida Grande" charset="0"/>
              </a:rPr>
              <a:t>Two experimental data mostly appear to lie along a common curve</a:t>
            </a:r>
            <a:br>
              <a:rPr lang="en-US" sz="1500" dirty="0">
                <a:solidFill>
                  <a:srgbClr val="073779"/>
                </a:solidFill>
                <a:ea typeface="ＭＳ Ｐゴシック" charset="0"/>
                <a:cs typeface="Lucida Grande" charset="0"/>
              </a:rPr>
            </a:b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→ no evident dependence of &lt;</a:t>
            </a:r>
            <a:r>
              <a:rPr lang="en-US" sz="1500" dirty="0" err="1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p</a:t>
            </a:r>
            <a:r>
              <a:rPr lang="en-US" sz="1500" baseline="-6000" dirty="0" err="1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T</a:t>
            </a: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&gt; on E</a:t>
            </a:r>
            <a:r>
              <a:rPr lang="en-US" sz="1500" baseline="-6000" dirty="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CMS</a:t>
            </a: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.</a:t>
            </a:r>
          </a:p>
          <a:p>
            <a:pPr marL="214305" indent="-214305">
              <a:buClr>
                <a:srgbClr val="FFFFFF"/>
              </a:buClr>
              <a:buSzPct val="125000"/>
              <a:buFont typeface="Thonburi" charset="0"/>
              <a:buChar char="•"/>
            </a:pPr>
            <a:r>
              <a:rPr lang="en-US" sz="1500" dirty="0">
                <a:solidFill>
                  <a:srgbClr val="073779"/>
                </a:solidFill>
                <a:ea typeface="ＭＳ Ｐゴシック" charset="0"/>
                <a:cs typeface="Lucida Grande" charset="0"/>
              </a:rPr>
              <a:t>Smallest dependence on E</a:t>
            </a:r>
            <a:r>
              <a:rPr lang="en-US" sz="1500" baseline="-6000" dirty="0">
                <a:solidFill>
                  <a:srgbClr val="073779"/>
                </a:solidFill>
                <a:ea typeface="ＭＳ Ｐゴシック" charset="0"/>
                <a:cs typeface="Lucida Grande" charset="0"/>
              </a:rPr>
              <a:t>CMS</a:t>
            </a:r>
            <a:r>
              <a:rPr lang="en-US" sz="1500" dirty="0">
                <a:solidFill>
                  <a:srgbClr val="073779"/>
                </a:solidFill>
                <a:ea typeface="ＭＳ Ｐゴシック" charset="0"/>
                <a:cs typeface="Lucida Grande" charset="0"/>
              </a:rPr>
              <a:t> is found in EPOS and it is consistent with LHCf and UA7.</a:t>
            </a:r>
          </a:p>
          <a:p>
            <a:pPr marL="214305" indent="-214305">
              <a:buClr>
                <a:srgbClr val="FFFFFF"/>
              </a:buClr>
              <a:buSzPct val="125000"/>
              <a:buFont typeface="Thonburi" charset="0"/>
              <a:buChar char="•"/>
            </a:pPr>
            <a:r>
              <a:rPr lang="en-US" sz="1500" dirty="0">
                <a:solidFill>
                  <a:srgbClr val="073779"/>
                </a:solidFill>
                <a:ea typeface="ＭＳ Ｐゴシック" charset="0"/>
                <a:cs typeface="Lucida Grande" charset="0"/>
              </a:rPr>
              <a:t>Large E</a:t>
            </a:r>
            <a:r>
              <a:rPr lang="en-US" sz="1500" baseline="-6000" dirty="0">
                <a:solidFill>
                  <a:srgbClr val="073779"/>
                </a:solidFill>
                <a:ea typeface="ＭＳ Ｐゴシック" charset="0"/>
                <a:cs typeface="Lucida Grande" charset="0"/>
              </a:rPr>
              <a:t>CMS</a:t>
            </a:r>
            <a:r>
              <a:rPr lang="en-US" sz="1500" dirty="0">
                <a:solidFill>
                  <a:srgbClr val="073779"/>
                </a:solidFill>
                <a:ea typeface="ＭＳ Ｐゴシック" charset="0"/>
                <a:cs typeface="Lucida Grande" charset="0"/>
              </a:rPr>
              <a:t> dependence is found in SIBYLL</a:t>
            </a:r>
            <a:r>
              <a:rPr lang="en-US" sz="1500" dirty="0">
                <a:solidFill>
                  <a:srgbClr val="073779"/>
                </a:solidFill>
              </a:rPr>
              <a:t/>
            </a:r>
            <a:br>
              <a:rPr lang="en-US" sz="1500" dirty="0">
                <a:solidFill>
                  <a:srgbClr val="073779"/>
                </a:solidFill>
              </a:rPr>
            </a:br>
            <a:endParaRPr lang="en-US" sz="1500" dirty="0">
              <a:solidFill>
                <a:srgbClr val="073779"/>
              </a:solidFill>
            </a:endParaRPr>
          </a:p>
        </p:txBody>
      </p:sp>
      <p:sp>
        <p:nvSpPr>
          <p:cNvPr id="38925" name="Rectangle 13"/>
          <p:cNvSpPr>
            <a:spLocks/>
          </p:cNvSpPr>
          <p:nvPr/>
        </p:nvSpPr>
        <p:spPr bwMode="auto">
          <a:xfrm>
            <a:off x="5747371" y="2209056"/>
            <a:ext cx="110250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000">
                <a:solidFill>
                  <a:srgbClr val="D90B00"/>
                </a:solidFill>
                <a:ea typeface="ＭＳ Ｐゴシック" charset="0"/>
                <a:cs typeface="Lucida Grande" charset="0"/>
              </a:rPr>
              <a:t>PLB 242 531 (1990) </a:t>
            </a:r>
          </a:p>
        </p:txBody>
      </p:sp>
      <p:sp>
        <p:nvSpPr>
          <p:cNvPr id="38926" name="Rectangle 14"/>
          <p:cNvSpPr>
            <a:spLocks/>
          </p:cNvSpPr>
          <p:nvPr/>
        </p:nvSpPr>
        <p:spPr bwMode="auto">
          <a:xfrm>
            <a:off x="6688336" y="4049806"/>
            <a:ext cx="9105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100">
                <a:ea typeface="ＭＳ Ｐゴシック" charset="0"/>
                <a:cs typeface="Lucida Grande" charset="0"/>
              </a:rPr>
              <a:t>y</a:t>
            </a:r>
            <a:r>
              <a:rPr lang="en-US" sz="1100" baseline="-6000">
                <a:ea typeface="ＭＳ Ｐゴシック" charset="0"/>
                <a:cs typeface="Lucida Grande" charset="0"/>
              </a:rPr>
              <a:t>lab</a:t>
            </a:r>
            <a:r>
              <a:rPr lang="en-US" sz="1100">
                <a:ea typeface="ＭＳ Ｐゴシック" charset="0"/>
                <a:cs typeface="Lucida Grande" charset="0"/>
              </a:rPr>
              <a:t> = y</a:t>
            </a:r>
            <a:r>
              <a:rPr lang="en-US" sz="1100" baseline="-6000">
                <a:ea typeface="ＭＳ Ｐゴシック" charset="0"/>
                <a:cs typeface="Lucida Grande" charset="0"/>
              </a:rPr>
              <a:t>beam</a:t>
            </a:r>
            <a:r>
              <a:rPr lang="en-US" sz="1100">
                <a:ea typeface="ＭＳ Ｐゴシック" charset="0"/>
                <a:cs typeface="Lucida Grande" charset="0"/>
              </a:rPr>
              <a:t> - y</a:t>
            </a:r>
          </a:p>
        </p:txBody>
      </p:sp>
      <p:sp>
        <p:nvSpPr>
          <p:cNvPr id="38927" name="Rectangle 15"/>
          <p:cNvSpPr>
            <a:spLocks/>
          </p:cNvSpPr>
          <p:nvPr/>
        </p:nvSpPr>
        <p:spPr bwMode="auto">
          <a:xfrm>
            <a:off x="8215313" y="4045148"/>
            <a:ext cx="303609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8" name="Rectangle 16"/>
          <p:cNvSpPr>
            <a:spLocks/>
          </p:cNvSpPr>
          <p:nvPr/>
        </p:nvSpPr>
        <p:spPr bwMode="auto">
          <a:xfrm>
            <a:off x="6456164" y="522580"/>
            <a:ext cx="23316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100">
                <a:solidFill>
                  <a:srgbClr val="FFFFFF"/>
                </a:solidFill>
                <a:ea typeface="ＭＳ Ｐゴシック" charset="0"/>
                <a:cs typeface="Lucida Grande" charset="0"/>
              </a:rPr>
              <a:t>Submitted to PRD (arXiv:1205.4578).</a:t>
            </a:r>
          </a:p>
        </p:txBody>
      </p:sp>
      <p:sp>
        <p:nvSpPr>
          <p:cNvPr id="38929" name="Rectangle 17"/>
          <p:cNvSpPr>
            <a:spLocks/>
          </p:cNvSpPr>
          <p:nvPr/>
        </p:nvSpPr>
        <p:spPr bwMode="auto">
          <a:xfrm>
            <a:off x="668611" y="919758"/>
            <a:ext cx="3277195" cy="321469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Lucida Grande" charset="0"/>
              </a:rPr>
              <a:t>p</a:t>
            </a:r>
            <a:r>
              <a:rPr lang="en-US" sz="1700" baseline="-6000">
                <a:ea typeface="ＭＳ Ｐゴシック" charset="0"/>
                <a:cs typeface="Lucida Grande" charset="0"/>
              </a:rPr>
              <a:t>T</a:t>
            </a:r>
            <a:r>
              <a:rPr lang="en-US" sz="1700">
                <a:ea typeface="ＭＳ Ｐゴシック" charset="0"/>
                <a:cs typeface="Lucida Grande" charset="0"/>
              </a:rPr>
              <a:t> spectra vs </a:t>
            </a:r>
            <a:r>
              <a:rPr lang="en-US" sz="1700">
                <a:solidFill>
                  <a:srgbClr val="002D99"/>
                </a:solidFill>
                <a:ea typeface="ＭＳ Ｐゴシック" charset="0"/>
                <a:cs typeface="Lucida Grande" charset="0"/>
              </a:rPr>
              <a:t>best-fit function</a:t>
            </a:r>
          </a:p>
        </p:txBody>
      </p:sp>
      <p:sp>
        <p:nvSpPr>
          <p:cNvPr id="38930" name="Rectangle 18"/>
          <p:cNvSpPr>
            <a:spLocks/>
          </p:cNvSpPr>
          <p:nvPr/>
        </p:nvSpPr>
        <p:spPr bwMode="auto">
          <a:xfrm>
            <a:off x="5223867" y="919758"/>
            <a:ext cx="3277195" cy="321469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Lucida Grande" charset="0"/>
              </a:rPr>
              <a:t>Average p</a:t>
            </a:r>
            <a:r>
              <a:rPr lang="en-US" sz="1700" baseline="-6000">
                <a:ea typeface="ＭＳ Ｐゴシック" charset="0"/>
                <a:cs typeface="Lucida Grande" charset="0"/>
              </a:rPr>
              <a:t>T</a:t>
            </a:r>
            <a:r>
              <a:rPr lang="en-US" sz="1700">
                <a:ea typeface="ＭＳ Ｐゴシック" charset="0"/>
                <a:cs typeface="Lucida Grande" charset="0"/>
              </a:rPr>
              <a:t> vs y</a:t>
            </a:r>
            <a:r>
              <a:rPr lang="en-US" sz="1700" baseline="-6000">
                <a:ea typeface="ＭＳ Ｐゴシック" charset="0"/>
                <a:cs typeface="Lucida Grande" charset="0"/>
              </a:rPr>
              <a:t>lab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62627" y="3444879"/>
            <a:ext cx="1775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Y</a:t>
            </a:r>
            <a:r>
              <a:rPr lang="en-US" sz="1100" baseline="-25000" dirty="0" err="1" smtClean="0"/>
              <a:t>Beam</a:t>
            </a:r>
            <a:r>
              <a:rPr lang="en-US" sz="1100" dirty="0" smtClean="0"/>
              <a:t>=6.5 for SPS</a:t>
            </a:r>
          </a:p>
          <a:p>
            <a:r>
              <a:rPr lang="en-US" sz="1100" dirty="0" err="1" smtClean="0"/>
              <a:t>Y</a:t>
            </a:r>
            <a:r>
              <a:rPr lang="en-US" sz="1100" baseline="-25000" dirty="0" err="1" smtClean="0"/>
              <a:t>Beam</a:t>
            </a:r>
            <a:r>
              <a:rPr lang="en-US" sz="1100" dirty="0" smtClean="0"/>
              <a:t>=8.92 for7 </a:t>
            </a:r>
            <a:r>
              <a:rPr lang="en-US" sz="1100" dirty="0" err="1" smtClean="0"/>
              <a:t>TeV</a:t>
            </a:r>
            <a:r>
              <a:rPr lang="en-US" sz="1100" dirty="0" smtClean="0"/>
              <a:t> LHC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7439</TotalTime>
  <Words>1675</Words>
  <Application>Microsoft Macintosh PowerPoint</Application>
  <PresentationFormat>On-screen Show (4:3)</PresentationFormat>
  <Paragraphs>291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Advantage</vt:lpstr>
      <vt:lpstr>LHCf: status and future programs</vt:lpstr>
      <vt:lpstr>Hadronic models tuning after the first LHC data (for VHECR)</vt:lpstr>
      <vt:lpstr>Hadronic models tuning after the first LHC data (for VHECR)</vt:lpstr>
      <vt:lpstr>LHCf Physics Program</vt:lpstr>
      <vt:lpstr>Inclusive photon spectrum analysis at 7 TeV and 900 GeV</vt:lpstr>
      <vt:lpstr>DATA vs MC : comp. 900GeV/7TeV</vt:lpstr>
      <vt:lpstr>DATA : 900GeV vs 7TeV</vt:lpstr>
      <vt:lpstr>p0 PT spectra for various y bin: MC/data</vt:lpstr>
      <vt:lpstr>PowerPoint Presentation</vt:lpstr>
      <vt:lpstr>On going analysis</vt:lpstr>
      <vt:lpstr>Muon excess at Pierre Auger Obs.</vt:lpstr>
      <vt:lpstr>The challenge of n analysis</vt:lpstr>
      <vt:lpstr>See dedicated talk on neutrons in p-p collisions</vt:lpstr>
      <vt:lpstr>And g PT vs h spectra at 7 TeV….</vt:lpstr>
      <vt:lpstr>The 2013 p-Pb run at sNN = 5 TeV</vt:lpstr>
      <vt:lpstr>Physics in pA </vt:lpstr>
      <vt:lpstr>p-Pb analysis ongoing</vt:lpstr>
      <vt:lpstr>The status of the upgrades</vt:lpstr>
      <vt:lpstr>LHCf: future plan </vt:lpstr>
      <vt:lpstr>And some additional analysis topics</vt:lpstr>
      <vt:lpstr>Common trigger with ATLAS</vt:lpstr>
      <vt:lpstr>2014-2015 work in summary</vt:lpstr>
      <vt:lpstr>Let’s start the real meeting now!!!!</vt:lpstr>
      <vt:lpstr>What LHCf can measure</vt:lpstr>
    </vt:vector>
  </TitlesOfParts>
  <Manager/>
  <Company>Universita' di Catania e INFN Catania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LHCf status and results</dc:title>
  <dc:subject/>
  <dc:creator>Alessia Tricomi</dc:creator>
  <cp:keywords/>
  <dc:description/>
  <cp:lastModifiedBy>Oscar Adriani</cp:lastModifiedBy>
  <cp:revision>529</cp:revision>
  <cp:lastPrinted>2011-11-13T13:18:06Z</cp:lastPrinted>
  <dcterms:created xsi:type="dcterms:W3CDTF">2011-03-22T12:53:20Z</dcterms:created>
  <dcterms:modified xsi:type="dcterms:W3CDTF">2013-12-18T19:31:14Z</dcterms:modified>
  <cp:category/>
</cp:coreProperties>
</file>